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71" r:id="rId4"/>
    <p:sldId id="272" r:id="rId5"/>
    <p:sldId id="273" r:id="rId6"/>
    <p:sldId id="258" r:id="rId7"/>
    <p:sldId id="259" r:id="rId8"/>
    <p:sldId id="260" r:id="rId9"/>
    <p:sldId id="262" r:id="rId10"/>
    <p:sldId id="263" r:id="rId11"/>
    <p:sldId id="275" r:id="rId12"/>
    <p:sldId id="276" r:id="rId13"/>
    <p:sldId id="277" r:id="rId14"/>
    <p:sldId id="278" r:id="rId15"/>
    <p:sldId id="279" r:id="rId16"/>
    <p:sldId id="280" r:id="rId17"/>
    <p:sldId id="281" r:id="rId18"/>
    <p:sldId id="282" r:id="rId19"/>
    <p:sldId id="283" r:id="rId20"/>
    <p:sldId id="264" r:id="rId21"/>
    <p:sldId id="2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99C7"/>
    <a:srgbClr val="BB5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8" autoAdjust="0"/>
  </p:normalViewPr>
  <p:slideViewPr>
    <p:cSldViewPr snapToGrid="0" snapToObjects="1">
      <p:cViewPr>
        <p:scale>
          <a:sx n="100" d="100"/>
          <a:sy n="100" d="100"/>
        </p:scale>
        <p:origin x="-16" y="-1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9E8D-1A9C-8A41-8AF5-F30F2CB40B5E}" type="datetimeFigureOut">
              <a:rPr lang="en-US" smtClean="0"/>
              <a:t>5/11/16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B3839-4B03-7444-B8BB-1A335A5E4F2E}" type="slidenum">
              <a:rPr lang="en-US" smtClean="0"/>
              <a:t>‹#›</a:t>
            </a:fld>
            <a:endParaRPr lang="en-US"/>
          </a:p>
        </p:txBody>
      </p:sp>
    </p:spTree>
    <p:extLst>
      <p:ext uri="{BB962C8B-B14F-4D97-AF65-F5344CB8AC3E}">
        <p14:creationId xmlns:p14="http://schemas.microsoft.com/office/powerpoint/2010/main" val="716912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2</a:t>
            </a:fld>
            <a:endParaRPr lang="en-US"/>
          </a:p>
        </p:txBody>
      </p:sp>
    </p:spTree>
    <p:extLst>
      <p:ext uri="{BB962C8B-B14F-4D97-AF65-F5344CB8AC3E}">
        <p14:creationId xmlns:p14="http://schemas.microsoft.com/office/powerpoint/2010/main" val="184276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3</a:t>
            </a:fld>
            <a:endParaRPr lang="en-US"/>
          </a:p>
        </p:txBody>
      </p:sp>
    </p:spTree>
    <p:extLst>
      <p:ext uri="{BB962C8B-B14F-4D97-AF65-F5344CB8AC3E}">
        <p14:creationId xmlns:p14="http://schemas.microsoft.com/office/powerpoint/2010/main" val="369803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4</a:t>
            </a:fld>
            <a:endParaRPr lang="en-US"/>
          </a:p>
        </p:txBody>
      </p:sp>
    </p:spTree>
    <p:extLst>
      <p:ext uri="{BB962C8B-B14F-4D97-AF65-F5344CB8AC3E}">
        <p14:creationId xmlns:p14="http://schemas.microsoft.com/office/powerpoint/2010/main" val="397547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5</a:t>
            </a:fld>
            <a:endParaRPr lang="en-US"/>
          </a:p>
        </p:txBody>
      </p:sp>
    </p:spTree>
    <p:extLst>
      <p:ext uri="{BB962C8B-B14F-4D97-AF65-F5344CB8AC3E}">
        <p14:creationId xmlns:p14="http://schemas.microsoft.com/office/powerpoint/2010/main" val="134251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6</a:t>
            </a:fld>
            <a:endParaRPr lang="en-US"/>
          </a:p>
        </p:txBody>
      </p:sp>
    </p:spTree>
    <p:extLst>
      <p:ext uri="{BB962C8B-B14F-4D97-AF65-F5344CB8AC3E}">
        <p14:creationId xmlns:p14="http://schemas.microsoft.com/office/powerpoint/2010/main" val="305941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7</a:t>
            </a:fld>
            <a:endParaRPr lang="en-US"/>
          </a:p>
        </p:txBody>
      </p:sp>
    </p:spTree>
    <p:extLst>
      <p:ext uri="{BB962C8B-B14F-4D97-AF65-F5344CB8AC3E}">
        <p14:creationId xmlns:p14="http://schemas.microsoft.com/office/powerpoint/2010/main" val="145938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8</a:t>
            </a:fld>
            <a:endParaRPr lang="en-US"/>
          </a:p>
        </p:txBody>
      </p:sp>
    </p:spTree>
    <p:extLst>
      <p:ext uri="{BB962C8B-B14F-4D97-AF65-F5344CB8AC3E}">
        <p14:creationId xmlns:p14="http://schemas.microsoft.com/office/powerpoint/2010/main" val="405634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9</a:t>
            </a:fld>
            <a:endParaRPr lang="en-US"/>
          </a:p>
        </p:txBody>
      </p:sp>
    </p:spTree>
    <p:extLst>
      <p:ext uri="{BB962C8B-B14F-4D97-AF65-F5344CB8AC3E}">
        <p14:creationId xmlns:p14="http://schemas.microsoft.com/office/powerpoint/2010/main" val="428917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B3839-4B03-7444-B8BB-1A335A5E4F2E}" type="slidenum">
              <a:rPr lang="en-US" smtClean="0"/>
              <a:t>10</a:t>
            </a:fld>
            <a:endParaRPr lang="en-US"/>
          </a:p>
        </p:txBody>
      </p:sp>
    </p:spTree>
    <p:extLst>
      <p:ext uri="{BB962C8B-B14F-4D97-AF65-F5344CB8AC3E}">
        <p14:creationId xmlns:p14="http://schemas.microsoft.com/office/powerpoint/2010/main" val="245492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F0957-D68E-1C41-9AB2-9155EBA517F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211665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F0957-D68E-1C41-9AB2-9155EBA517F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235696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F0957-D68E-1C41-9AB2-9155EBA517F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380741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lvl1pPr>
              <a:tabLst>
                <a:tab pos="657084" algn="l"/>
                <a:tab pos="1314168" algn="l"/>
                <a:tab pos="1971252" algn="l"/>
              </a:tabLst>
            </a:lvl1pPr>
          </a:lstStyle>
          <a:p>
            <a:fld id="{86CB4B4D-7CA3-9044-876B-883B54F8677D}" type="slidenum">
              <a:t>‹#›</a:t>
            </a:fld>
            <a:endParaRPr/>
          </a:p>
        </p:txBody>
      </p:sp>
    </p:spTree>
    <p:extLst>
      <p:ext uri="{BB962C8B-B14F-4D97-AF65-F5344CB8AC3E}">
        <p14:creationId xmlns:p14="http://schemas.microsoft.com/office/powerpoint/2010/main" val="52870808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F0957-D68E-1C41-9AB2-9155EBA517F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300518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F0957-D68E-1C41-9AB2-9155EBA517F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349511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F0957-D68E-1C41-9AB2-9155EBA517F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229362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F0957-D68E-1C41-9AB2-9155EBA517FD}"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9989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F0957-D68E-1C41-9AB2-9155EBA517FD}"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416113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F0957-D68E-1C41-9AB2-9155EBA517FD}"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70109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F0957-D68E-1C41-9AB2-9155EBA517F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195640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F0957-D68E-1C41-9AB2-9155EBA517F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A1EE8-A79B-7544-912F-DB6A04B2216E}" type="slidenum">
              <a:rPr lang="en-US" smtClean="0"/>
              <a:t>‹#›</a:t>
            </a:fld>
            <a:endParaRPr lang="en-US"/>
          </a:p>
        </p:txBody>
      </p:sp>
    </p:spTree>
    <p:extLst>
      <p:ext uri="{BB962C8B-B14F-4D97-AF65-F5344CB8AC3E}">
        <p14:creationId xmlns:p14="http://schemas.microsoft.com/office/powerpoint/2010/main" val="2638219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0957-D68E-1C41-9AB2-9155EBA517FD}" type="datetimeFigureOut">
              <a:rPr lang="en-US" smtClean="0"/>
              <a:t>5/11/16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1EE8-A79B-7544-912F-DB6A04B2216E}" type="slidenum">
              <a:rPr lang="en-US" smtClean="0"/>
              <a:t>‹#›</a:t>
            </a:fld>
            <a:endParaRPr lang="en-US"/>
          </a:p>
        </p:txBody>
      </p:sp>
    </p:spTree>
    <p:extLst>
      <p:ext uri="{BB962C8B-B14F-4D97-AF65-F5344CB8AC3E}">
        <p14:creationId xmlns:p14="http://schemas.microsoft.com/office/powerpoint/2010/main" val="101878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t.counseling.org/2013/04/reflecting-as-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GoldFram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8425244" cy="5126892"/>
          </a:xfrm>
          <a:prstGeom prst="rect">
            <a:avLst/>
          </a:prstGeom>
        </p:spPr>
      </p:pic>
      <p:sp>
        <p:nvSpPr>
          <p:cNvPr id="2" name="Title 1"/>
          <p:cNvSpPr>
            <a:spLocks noGrp="1"/>
          </p:cNvSpPr>
          <p:nvPr>
            <p:ph type="ctrTitle"/>
          </p:nvPr>
        </p:nvSpPr>
        <p:spPr>
          <a:xfrm>
            <a:off x="1591635" y="1235117"/>
            <a:ext cx="5800174" cy="3239191"/>
          </a:xfrm>
          <a:solidFill>
            <a:srgbClr val="D599C7"/>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7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Engravers MT"/>
                <a:cs typeface="Engravers MT"/>
              </a:rPr>
              <a:t>The </a:t>
            </a:r>
            <a:r>
              <a:rPr lang="en-US" sz="27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Engravers MT"/>
                <a:cs typeface="Engravers MT"/>
              </a:rPr>
              <a:t>Whole </a:t>
            </a:r>
            <a:r>
              <a:rPr lang="en-US" sz="27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Engravers MT"/>
                <a:cs typeface="Engravers MT"/>
              </a:rPr>
              <a:t>Picture</a:t>
            </a:r>
            <a:r>
              <a:rPr lang="en-US" sz="2800"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 </a:t>
            </a:r>
            <a:r>
              <a:rPr lang="en-US" sz="2700"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
            </a:r>
            <a:br>
              <a:rPr lang="en-US" sz="2700"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Working </a:t>
            </a:r>
            <a:r>
              <a:rPr lang="en-US" sz="24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With </a:t>
            </a: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Children </a:t>
            </a:r>
            <a:b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and Autism</a:t>
            </a:r>
            <a:b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While </a:t>
            </a:r>
            <a:r>
              <a:rPr lang="en-US" sz="24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Looking Through the Lenses </a:t>
            </a: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
            </a:r>
            <a:b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of Encouragement,</a:t>
            </a:r>
            <a:b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Life Tasks</a:t>
            </a:r>
            <a:b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b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and </a:t>
            </a:r>
            <a:r>
              <a:rPr lang="en-US" sz="24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the Crucial Cs</a:t>
            </a:r>
            <a:r>
              <a:rPr lang="en-US" sz="2400" b="1" dirty="0" smtClean="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rPr>
              <a:t> </a:t>
            </a:r>
            <a:endParaRPr lang="en-US" sz="2400" b="1" dirty="0">
              <a:ln w="18415" cmpd="sng">
                <a:solidFill>
                  <a:schemeClr val="tx1">
                    <a:alpha val="0"/>
                  </a:schemeClr>
                </a:solidFill>
                <a:prstDash val="solid"/>
              </a:ln>
              <a:solidFill>
                <a:schemeClr val="bg1"/>
              </a:solidFill>
              <a:effectLst>
                <a:outerShdw blurRad="50800" dist="38100" dir="2700000" algn="tl" rotWithShape="0">
                  <a:srgbClr val="000000">
                    <a:alpha val="43000"/>
                  </a:srgbClr>
                </a:outerShdw>
              </a:effectLst>
              <a:latin typeface="Helvetica"/>
              <a:cs typeface="Helvetica"/>
            </a:endParaRPr>
          </a:p>
        </p:txBody>
      </p:sp>
      <p:sp>
        <p:nvSpPr>
          <p:cNvPr id="3" name="Subtitle 2"/>
          <p:cNvSpPr>
            <a:spLocks noGrp="1"/>
          </p:cNvSpPr>
          <p:nvPr>
            <p:ph type="subTitle" idx="1"/>
          </p:nvPr>
        </p:nvSpPr>
        <p:spPr>
          <a:xfrm>
            <a:off x="1371600" y="5783383"/>
            <a:ext cx="6400800" cy="1327521"/>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nSpc>
                <a:spcPct val="70000"/>
              </a:lnSpc>
            </a:pPr>
            <a:r>
              <a:rPr lang="en-US" sz="2400" b="1" dirty="0" smtClean="0">
                <a:solidFill>
                  <a:schemeClr val="bg1"/>
                </a:solidFill>
                <a:effectLst>
                  <a:outerShdw blurRad="50800" dist="38100" dir="2700000" algn="tl" rotWithShape="0">
                    <a:srgbClr val="000000">
                      <a:alpha val="43000"/>
                    </a:srgbClr>
                  </a:outerShdw>
                </a:effectLst>
                <a:latin typeface="Helvetica"/>
                <a:cs typeface="Helvetica"/>
              </a:rPr>
              <a:t>Presented by</a:t>
            </a:r>
          </a:p>
          <a:p>
            <a:pPr>
              <a:lnSpc>
                <a:spcPct val="70000"/>
              </a:lnSpc>
            </a:pPr>
            <a:r>
              <a:rPr lang="en-US" sz="2400" b="1" dirty="0" smtClean="0">
                <a:solidFill>
                  <a:schemeClr val="bg1"/>
                </a:solidFill>
                <a:effectLst>
                  <a:outerShdw blurRad="50800" dist="38100" dir="2700000" algn="tl" rotWithShape="0">
                    <a:srgbClr val="000000">
                      <a:alpha val="43000"/>
                    </a:srgbClr>
                  </a:outerShdw>
                </a:effectLst>
                <a:latin typeface="Helvetica"/>
                <a:cs typeface="Helvetica"/>
              </a:rPr>
              <a:t>Laura Williams and Robert </a:t>
            </a:r>
            <a:r>
              <a:rPr lang="en-US" sz="2400" b="1" dirty="0" err="1" smtClean="0">
                <a:solidFill>
                  <a:schemeClr val="bg1"/>
                </a:solidFill>
                <a:effectLst>
                  <a:outerShdw blurRad="50800" dist="38100" dir="2700000" algn="tl" rotWithShape="0">
                    <a:srgbClr val="000000">
                      <a:alpha val="43000"/>
                    </a:srgbClr>
                  </a:outerShdw>
                </a:effectLst>
                <a:latin typeface="Helvetica"/>
                <a:cs typeface="Helvetica"/>
              </a:rPr>
              <a:t>Saxner</a:t>
            </a:r>
            <a:endParaRPr lang="en-US" sz="2400" b="1" dirty="0">
              <a:solidFill>
                <a:schemeClr val="bg1"/>
              </a:solidFill>
              <a:effectLst>
                <a:outerShdw blurRad="50800" dist="38100" dir="2700000" algn="tl" rotWithShape="0">
                  <a:srgbClr val="000000">
                    <a:alpha val="43000"/>
                  </a:srgbClr>
                </a:outerShdw>
              </a:effectLst>
              <a:latin typeface="Helvetica"/>
              <a:cs typeface="Helvetica"/>
            </a:endParaRPr>
          </a:p>
        </p:txBody>
      </p:sp>
    </p:spTree>
    <p:extLst>
      <p:ext uri="{BB962C8B-B14F-4D97-AF65-F5344CB8AC3E}">
        <p14:creationId xmlns:p14="http://schemas.microsoft.com/office/powerpoint/2010/main" val="183445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circl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507753"/>
            <a:ext cx="5638801" cy="5757630"/>
          </a:xfrm>
          <a:prstGeom prst="rect">
            <a:avLst/>
          </a:prstGeom>
        </p:spPr>
      </p:pic>
      <p:pic>
        <p:nvPicPr>
          <p:cNvPr id="6" name="Picture 5" descr="slidecircl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470816"/>
            <a:ext cx="3746500" cy="3825452"/>
          </a:xfrm>
          <a:prstGeom prst="rect">
            <a:avLst/>
          </a:prstGeom>
        </p:spPr>
      </p:pic>
      <p:pic>
        <p:nvPicPr>
          <p:cNvPr id="3" name="Picture 2" descr="slidecircl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700" y="2241550"/>
            <a:ext cx="2273300" cy="2321207"/>
          </a:xfrm>
          <a:prstGeom prst="rect">
            <a:avLst/>
          </a:prstGeom>
        </p:spPr>
      </p:pic>
      <p:sp>
        <p:nvSpPr>
          <p:cNvPr id="5" name="TextBox 4"/>
          <p:cNvSpPr txBox="1"/>
          <p:nvPr/>
        </p:nvSpPr>
        <p:spPr>
          <a:xfrm>
            <a:off x="3213100" y="3149600"/>
            <a:ext cx="2730500" cy="523220"/>
          </a:xfrm>
          <a:prstGeom prst="rect">
            <a:avLst/>
          </a:prstGeom>
          <a:noFill/>
        </p:spPr>
        <p:txBody>
          <a:bodyPr wrap="square" rtlCol="0">
            <a:spAutoFit/>
          </a:bodyPr>
          <a:lstStyle/>
          <a:p>
            <a:pPr algn="ctr"/>
            <a:r>
              <a:rPr lang="el-GR" sz="2800" dirty="0"/>
              <a:t>αὐτός</a:t>
            </a:r>
            <a:endParaRPr lang="en-US" sz="2800" dirty="0"/>
          </a:p>
        </p:txBody>
      </p:sp>
      <p:sp>
        <p:nvSpPr>
          <p:cNvPr id="8" name="TextBox 7"/>
          <p:cNvSpPr txBox="1"/>
          <p:nvPr/>
        </p:nvSpPr>
        <p:spPr>
          <a:xfrm>
            <a:off x="3585728" y="1765296"/>
            <a:ext cx="2120900" cy="369332"/>
          </a:xfrm>
          <a:prstGeom prst="rect">
            <a:avLst/>
          </a:prstGeom>
          <a:noFill/>
        </p:spPr>
        <p:txBody>
          <a:bodyPr wrap="square" rtlCol="0">
            <a:spAutoFit/>
          </a:bodyPr>
          <a:lstStyle/>
          <a:p>
            <a:pPr algn="ctr"/>
            <a:r>
              <a:rPr lang="en-US" dirty="0" smtClean="0"/>
              <a:t>Child tasks of life</a:t>
            </a:r>
            <a:endParaRPr lang="en-US" dirty="0"/>
          </a:p>
        </p:txBody>
      </p:sp>
      <p:sp>
        <p:nvSpPr>
          <p:cNvPr id="9" name="TextBox 8"/>
          <p:cNvSpPr txBox="1"/>
          <p:nvPr/>
        </p:nvSpPr>
        <p:spPr>
          <a:xfrm>
            <a:off x="3585728" y="826340"/>
            <a:ext cx="2120900" cy="369332"/>
          </a:xfrm>
          <a:prstGeom prst="rect">
            <a:avLst/>
          </a:prstGeom>
          <a:noFill/>
        </p:spPr>
        <p:txBody>
          <a:bodyPr wrap="square" rtlCol="0">
            <a:spAutoFit/>
          </a:bodyPr>
          <a:lstStyle/>
          <a:p>
            <a:pPr algn="ctr"/>
            <a:r>
              <a:rPr lang="en-US" dirty="0" smtClean="0"/>
              <a:t>Adult tasks of life</a:t>
            </a:r>
            <a:endParaRPr lang="en-US" dirty="0"/>
          </a:p>
        </p:txBody>
      </p:sp>
      <p:sp>
        <p:nvSpPr>
          <p:cNvPr id="10" name="TextBox 9"/>
          <p:cNvSpPr txBox="1"/>
          <p:nvPr/>
        </p:nvSpPr>
        <p:spPr>
          <a:xfrm>
            <a:off x="3687328" y="4609133"/>
            <a:ext cx="1739900" cy="369332"/>
          </a:xfrm>
          <a:prstGeom prst="rect">
            <a:avLst/>
          </a:prstGeom>
          <a:noFill/>
        </p:spPr>
        <p:txBody>
          <a:bodyPr wrap="square" rtlCol="0">
            <a:spAutoFit/>
          </a:bodyPr>
          <a:lstStyle/>
          <a:p>
            <a:pPr algn="ctr"/>
            <a:r>
              <a:rPr lang="en-US" dirty="0" smtClean="0"/>
              <a:t>teachers</a:t>
            </a:r>
            <a:endParaRPr lang="en-US" dirty="0"/>
          </a:p>
        </p:txBody>
      </p:sp>
      <p:sp>
        <p:nvSpPr>
          <p:cNvPr id="11" name="TextBox 10"/>
          <p:cNvSpPr txBox="1"/>
          <p:nvPr/>
        </p:nvSpPr>
        <p:spPr>
          <a:xfrm rot="3738296">
            <a:off x="5086348" y="2625230"/>
            <a:ext cx="1739900" cy="646331"/>
          </a:xfrm>
          <a:prstGeom prst="rect">
            <a:avLst/>
          </a:prstGeom>
          <a:noFill/>
        </p:spPr>
        <p:txBody>
          <a:bodyPr wrap="square" rtlCol="0">
            <a:spAutoFit/>
          </a:bodyPr>
          <a:lstStyle/>
          <a:p>
            <a:pPr algn="ctr"/>
            <a:r>
              <a:rPr lang="en-US" dirty="0" smtClean="0"/>
              <a:t>friends/</a:t>
            </a:r>
          </a:p>
          <a:p>
            <a:pPr algn="ctr"/>
            <a:r>
              <a:rPr lang="en-US" dirty="0" smtClean="0"/>
              <a:t>siblings</a:t>
            </a:r>
          </a:p>
        </p:txBody>
      </p:sp>
      <p:sp>
        <p:nvSpPr>
          <p:cNvPr id="12" name="TextBox 11"/>
          <p:cNvSpPr txBox="1"/>
          <p:nvPr/>
        </p:nvSpPr>
        <p:spPr>
          <a:xfrm rot="17940791">
            <a:off x="2424450" y="2637812"/>
            <a:ext cx="1739900" cy="369332"/>
          </a:xfrm>
          <a:prstGeom prst="rect">
            <a:avLst/>
          </a:prstGeom>
          <a:noFill/>
        </p:spPr>
        <p:txBody>
          <a:bodyPr wrap="square" rtlCol="0">
            <a:spAutoFit/>
          </a:bodyPr>
          <a:lstStyle/>
          <a:p>
            <a:pPr algn="ctr"/>
            <a:r>
              <a:rPr lang="en-US" dirty="0" smtClean="0"/>
              <a:t>caregiver</a:t>
            </a:r>
          </a:p>
        </p:txBody>
      </p:sp>
      <p:sp>
        <p:nvSpPr>
          <p:cNvPr id="13" name="TextBox 12"/>
          <p:cNvSpPr txBox="1"/>
          <p:nvPr/>
        </p:nvSpPr>
        <p:spPr>
          <a:xfrm rot="18840042">
            <a:off x="1506360" y="2423038"/>
            <a:ext cx="1739900" cy="646331"/>
          </a:xfrm>
          <a:prstGeom prst="rect">
            <a:avLst/>
          </a:prstGeom>
          <a:noFill/>
        </p:spPr>
        <p:txBody>
          <a:bodyPr wrap="square" rtlCol="0">
            <a:spAutoFit/>
          </a:bodyPr>
          <a:lstStyle/>
          <a:p>
            <a:pPr algn="ctr"/>
            <a:r>
              <a:rPr lang="en-US" dirty="0" smtClean="0"/>
              <a:t>Romantic</a:t>
            </a:r>
          </a:p>
          <a:p>
            <a:pPr algn="ctr"/>
            <a:r>
              <a:rPr lang="en-US" dirty="0" smtClean="0"/>
              <a:t>partner</a:t>
            </a:r>
            <a:endParaRPr lang="en-US" dirty="0"/>
          </a:p>
        </p:txBody>
      </p:sp>
      <p:sp>
        <p:nvSpPr>
          <p:cNvPr id="14" name="TextBox 13"/>
          <p:cNvSpPr txBox="1"/>
          <p:nvPr/>
        </p:nvSpPr>
        <p:spPr>
          <a:xfrm rot="1943976">
            <a:off x="5907124" y="2458957"/>
            <a:ext cx="1739900" cy="369332"/>
          </a:xfrm>
          <a:prstGeom prst="rect">
            <a:avLst/>
          </a:prstGeom>
          <a:noFill/>
        </p:spPr>
        <p:txBody>
          <a:bodyPr wrap="square" rtlCol="0">
            <a:spAutoFit/>
          </a:bodyPr>
          <a:lstStyle/>
          <a:p>
            <a:pPr algn="ctr"/>
            <a:r>
              <a:rPr lang="en-US" dirty="0" smtClean="0"/>
              <a:t>friends</a:t>
            </a:r>
            <a:endParaRPr lang="en-US" dirty="0"/>
          </a:p>
        </p:txBody>
      </p:sp>
      <p:sp>
        <p:nvSpPr>
          <p:cNvPr id="15" name="TextBox 14"/>
          <p:cNvSpPr txBox="1"/>
          <p:nvPr/>
        </p:nvSpPr>
        <p:spPr>
          <a:xfrm>
            <a:off x="3687328" y="5422982"/>
            <a:ext cx="1739900" cy="646331"/>
          </a:xfrm>
          <a:prstGeom prst="rect">
            <a:avLst/>
          </a:prstGeom>
          <a:noFill/>
        </p:spPr>
        <p:txBody>
          <a:bodyPr wrap="square" rtlCol="0">
            <a:spAutoFit/>
          </a:bodyPr>
          <a:lstStyle/>
          <a:p>
            <a:pPr algn="ctr"/>
            <a:r>
              <a:rPr lang="en-US" dirty="0"/>
              <a:t>w</a:t>
            </a:r>
            <a:r>
              <a:rPr lang="en-US" dirty="0" smtClean="0"/>
              <a:t>ork relationships</a:t>
            </a:r>
            <a:endParaRPr lang="en-US" dirty="0"/>
          </a:p>
        </p:txBody>
      </p:sp>
      <p:sp>
        <p:nvSpPr>
          <p:cNvPr id="16" name="TextBox 15"/>
          <p:cNvSpPr txBox="1"/>
          <p:nvPr/>
        </p:nvSpPr>
        <p:spPr>
          <a:xfrm rot="18472349">
            <a:off x="904521" y="1442261"/>
            <a:ext cx="1270000" cy="369332"/>
          </a:xfrm>
          <a:prstGeom prst="rect">
            <a:avLst/>
          </a:prstGeom>
          <a:noFill/>
        </p:spPr>
        <p:txBody>
          <a:bodyPr wrap="square" rtlCol="0">
            <a:spAutoFit/>
          </a:bodyPr>
          <a:lstStyle/>
          <a:p>
            <a:r>
              <a:rPr lang="en-US" dirty="0" smtClean="0"/>
              <a:t>community</a:t>
            </a:r>
            <a:endParaRPr lang="en-US" dirty="0"/>
          </a:p>
        </p:txBody>
      </p:sp>
      <p:sp>
        <p:nvSpPr>
          <p:cNvPr id="17" name="TextBox 16"/>
          <p:cNvSpPr txBox="1"/>
          <p:nvPr/>
        </p:nvSpPr>
        <p:spPr>
          <a:xfrm rot="18721705">
            <a:off x="133969" y="827637"/>
            <a:ext cx="1739900" cy="369332"/>
          </a:xfrm>
          <a:prstGeom prst="rect">
            <a:avLst/>
          </a:prstGeom>
          <a:noFill/>
        </p:spPr>
        <p:txBody>
          <a:bodyPr wrap="square" rtlCol="0">
            <a:spAutoFit/>
          </a:bodyPr>
          <a:lstStyle/>
          <a:p>
            <a:pPr algn="ctr"/>
            <a:r>
              <a:rPr lang="en-US" dirty="0" smtClean="0"/>
              <a:t>world</a:t>
            </a:r>
            <a:endParaRPr lang="en-US" dirty="0"/>
          </a:p>
        </p:txBody>
      </p:sp>
      <p:sp>
        <p:nvSpPr>
          <p:cNvPr id="19" name="TextBox 18"/>
          <p:cNvSpPr txBox="1"/>
          <p:nvPr/>
        </p:nvSpPr>
        <p:spPr>
          <a:xfrm rot="3068772">
            <a:off x="7114201" y="1580630"/>
            <a:ext cx="1270000" cy="369332"/>
          </a:xfrm>
          <a:prstGeom prst="rect">
            <a:avLst/>
          </a:prstGeom>
          <a:noFill/>
        </p:spPr>
        <p:txBody>
          <a:bodyPr wrap="square" rtlCol="0">
            <a:spAutoFit/>
          </a:bodyPr>
          <a:lstStyle/>
          <a:p>
            <a:r>
              <a:rPr lang="en-US" dirty="0" smtClean="0"/>
              <a:t>community</a:t>
            </a:r>
            <a:endParaRPr lang="en-US" dirty="0"/>
          </a:p>
        </p:txBody>
      </p:sp>
      <p:sp>
        <p:nvSpPr>
          <p:cNvPr id="20" name="TextBox 19"/>
          <p:cNvSpPr txBox="1"/>
          <p:nvPr/>
        </p:nvSpPr>
        <p:spPr>
          <a:xfrm rot="2610059">
            <a:off x="7279599" y="864686"/>
            <a:ext cx="1739900" cy="369332"/>
          </a:xfrm>
          <a:prstGeom prst="rect">
            <a:avLst/>
          </a:prstGeom>
          <a:noFill/>
        </p:spPr>
        <p:txBody>
          <a:bodyPr wrap="square" rtlCol="0">
            <a:spAutoFit/>
          </a:bodyPr>
          <a:lstStyle/>
          <a:p>
            <a:pPr algn="ctr"/>
            <a:r>
              <a:rPr lang="en-US" dirty="0" smtClean="0"/>
              <a:t>world</a:t>
            </a:r>
            <a:endParaRPr lang="en-US" dirty="0"/>
          </a:p>
        </p:txBody>
      </p:sp>
    </p:spTree>
    <p:extLst>
      <p:ext uri="{BB962C8B-B14F-4D97-AF65-F5344CB8AC3E}">
        <p14:creationId xmlns:p14="http://schemas.microsoft.com/office/powerpoint/2010/main" val="315076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png"/>
          <p:cNvPicPr>
            <a:picLocks noChangeAspect="1"/>
          </p:cNvPicPr>
          <p:nvPr/>
        </p:nvPicPr>
        <p:blipFill>
          <a:blip r:embed="rId2">
            <a:extLst/>
          </a:blip>
          <a:stretch>
            <a:fillRect/>
          </a:stretch>
        </p:blipFill>
        <p:spPr>
          <a:xfrm>
            <a:off x="3584667" y="2058841"/>
            <a:ext cx="1925660" cy="3021266"/>
          </a:xfrm>
          <a:prstGeom prst="rect">
            <a:avLst/>
          </a:prstGeom>
          <a:ln w="12700">
            <a:miter lim="400000"/>
          </a:ln>
        </p:spPr>
      </p:pic>
      <p:sp>
        <p:nvSpPr>
          <p:cNvPr id="39" name="Shape 39"/>
          <p:cNvSpPr/>
          <p:nvPr/>
        </p:nvSpPr>
        <p:spPr>
          <a:xfrm>
            <a:off x="991657" y="6175081"/>
            <a:ext cx="7016550" cy="465308"/>
          </a:xfrm>
          <a:prstGeom prst="rect">
            <a:avLst/>
          </a:prstGeom>
          <a:ln w="12700">
            <a:miter lim="400000"/>
          </a:ln>
          <a:extLst>
            <a:ext uri="{C572A759-6A51-4108-AA02-DFA0A04FC94B}">
              <ma14:wrappingTextBoxFlag xmlns:ma14="http://schemas.microsoft.com/office/mac/drawingml/2011/main" val="1"/>
            </a:ext>
          </a:extLst>
        </p:spPr>
        <p:txBody>
          <a:bodyPr lIns="42479" tIns="42479" rIns="42479" bIns="42479">
            <a:spAutoFit/>
          </a:bodyPr>
          <a:lstStyle/>
          <a:p>
            <a:pPr marL="195972" indent="-195972" algn="ctr">
              <a:spcBef>
                <a:spcPts val="998"/>
              </a:spcBef>
              <a:tabLst>
                <a:tab pos="657084" algn="l"/>
                <a:tab pos="1314168" algn="l"/>
                <a:tab pos="1971252" algn="l"/>
                <a:tab pos="2628336" algn="l"/>
                <a:tab pos="3285420" algn="l"/>
                <a:tab pos="3942504" algn="l"/>
                <a:tab pos="4599588" algn="l"/>
                <a:tab pos="5256672" algn="l"/>
                <a:tab pos="5913756" algn="l"/>
                <a:tab pos="6570840" algn="l"/>
              </a:tabLst>
              <a:defRPr sz="2400" b="1">
                <a:latin typeface="Comic Sans MS"/>
                <a:ea typeface="Comic Sans MS"/>
                <a:cs typeface="Comic Sans MS"/>
                <a:sym typeface="Comic Sans MS"/>
              </a:defRPr>
            </a:pPr>
            <a:r>
              <a:t>Amy Lew, Ph.D. &amp; Betty Lou Bettner, Ph.D.</a:t>
            </a:r>
            <a:r>
              <a:rPr/>
              <a:t> </a:t>
            </a:r>
          </a:p>
        </p:txBody>
      </p:sp>
      <p:sp>
        <p:nvSpPr>
          <p:cNvPr id="40" name="Shape 40"/>
          <p:cNvSpPr/>
          <p:nvPr/>
        </p:nvSpPr>
        <p:spPr>
          <a:xfrm>
            <a:off x="2075562" y="966747"/>
            <a:ext cx="4884177" cy="762896"/>
          </a:xfrm>
          <a:prstGeom prst="rect">
            <a:avLst/>
          </a:prstGeom>
          <a:ln w="12700">
            <a:miter lim="400000"/>
          </a:ln>
          <a:extLst>
            <a:ext uri="{C572A759-6A51-4108-AA02-DFA0A04FC94B}">
              <ma14:wrappingTextBoxFlag xmlns:ma14="http://schemas.microsoft.com/office/mac/drawingml/2011/main" val="1"/>
            </a:ext>
          </a:extLst>
        </p:spPr>
        <p:txBody>
          <a:bodyPr wrap="none" lIns="42479" tIns="42479" rIns="42479" bIns="42479">
            <a:spAutoFit/>
          </a:bodyPr>
          <a:lstStyle>
            <a:lvl1pPr>
              <a:lnSpc>
                <a:spcPct val="100000"/>
              </a:lnSpc>
              <a:tabLst>
                <a:tab pos="723900" algn="l"/>
                <a:tab pos="1447800" algn="l"/>
                <a:tab pos="2171700" algn="l"/>
                <a:tab pos="2895600" algn="l"/>
                <a:tab pos="3619500" algn="l"/>
                <a:tab pos="4343400" algn="l"/>
              </a:tabLst>
              <a:defRPr sz="4400" b="1">
                <a:solidFill>
                  <a:srgbClr val="3399FF"/>
                </a:solidFill>
                <a:latin typeface="Comic Sans MS"/>
                <a:ea typeface="Comic Sans MS"/>
                <a:cs typeface="Comic Sans MS"/>
                <a:sym typeface="Comic Sans MS"/>
              </a:defRPr>
            </a:lvl1pPr>
          </a:lstStyle>
          <a:p>
            <a:r>
              <a:t>THE CRUCIAL Cs</a:t>
            </a:r>
          </a:p>
        </p:txBody>
      </p:sp>
    </p:spTree>
    <p:extLst>
      <p:ext uri="{BB962C8B-B14F-4D97-AF65-F5344CB8AC3E}">
        <p14:creationId xmlns:p14="http://schemas.microsoft.com/office/powerpoint/2010/main" val="656038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1810351" y="199022"/>
            <a:ext cx="5552126" cy="64642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16999"/>
              </a:lnSpc>
              <a:tabLst>
                <a:tab pos="657084" algn="l"/>
                <a:tab pos="1314168" algn="l"/>
                <a:tab pos="1971252" algn="l"/>
                <a:tab pos="2628336" algn="l"/>
                <a:tab pos="3285420" algn="l"/>
                <a:tab pos="3942504" algn="l"/>
                <a:tab pos="4599588" algn="l"/>
                <a:tab pos="5256672" algn="l"/>
              </a:tabLst>
              <a:defRPr sz="4000" b="1">
                <a:latin typeface="Comic Sans MS"/>
                <a:ea typeface="Comic Sans MS"/>
                <a:cs typeface="Comic Sans MS"/>
                <a:sym typeface="Comic Sans MS"/>
              </a:defRPr>
            </a:pPr>
            <a:r>
              <a:t>The need to </a:t>
            </a:r>
            <a:br/>
            <a:r>
              <a:rPr>
                <a:solidFill>
                  <a:srgbClr val="3399FF"/>
                </a:solidFill>
              </a:rPr>
              <a:t>CONNECT</a:t>
            </a:r>
            <a:br>
              <a:rPr>
                <a:solidFill>
                  <a:srgbClr val="3399FF"/>
                </a:solidFill>
              </a:rPr>
            </a:br>
            <a:r>
              <a:t>The need to feel</a:t>
            </a:r>
            <a:r>
              <a:rPr>
                <a:solidFill>
                  <a:srgbClr val="3399FF"/>
                </a:solidFill>
              </a:rPr>
              <a:t> </a:t>
            </a:r>
            <a:br>
              <a:rPr>
                <a:solidFill>
                  <a:srgbClr val="3399FF"/>
                </a:solidFill>
              </a:rPr>
            </a:br>
            <a:r>
              <a:rPr>
                <a:solidFill>
                  <a:srgbClr val="3399FF"/>
                </a:solidFill>
              </a:rPr>
              <a:t>CAPABLE</a:t>
            </a:r>
            <a:br>
              <a:rPr>
                <a:solidFill>
                  <a:srgbClr val="3399FF"/>
                </a:solidFill>
              </a:rPr>
            </a:br>
            <a:r>
              <a:t>The need to believe you</a:t>
            </a:r>
            <a:br/>
            <a:r>
              <a:rPr>
                <a:solidFill>
                  <a:srgbClr val="3399FF"/>
                </a:solidFill>
              </a:rPr>
              <a:t>COUNT</a:t>
            </a:r>
            <a:br>
              <a:rPr>
                <a:solidFill>
                  <a:srgbClr val="3399FF"/>
                </a:solidFill>
              </a:rPr>
            </a:br>
            <a:r>
              <a:t>The need to develop</a:t>
            </a:r>
            <a:br/>
            <a:r>
              <a:rPr>
                <a:solidFill>
                  <a:srgbClr val="3399FF"/>
                </a:solidFill>
              </a:rPr>
              <a:t>COURAGE</a:t>
            </a:r>
            <a:r>
              <a:t> </a:t>
            </a:r>
          </a:p>
        </p:txBody>
      </p:sp>
    </p:spTree>
    <p:extLst>
      <p:ext uri="{BB962C8B-B14F-4D97-AF65-F5344CB8AC3E}">
        <p14:creationId xmlns:p14="http://schemas.microsoft.com/office/powerpoint/2010/main" val="3838301063"/>
      </p:ext>
    </p:extLst>
  </p:cSld>
  <p:clrMapOvr>
    <a:masterClrMapping/>
  </p:clrMapOvr>
  <p:transition xmlns:p14="http://schemas.microsoft.com/office/powerpoint/2010/mai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ctrTitle"/>
          </p:nvPr>
        </p:nvSpPr>
        <p:spPr>
          <a:xfrm>
            <a:off x="685800" y="286257"/>
            <a:ext cx="7772401" cy="1470026"/>
          </a:xfrm>
          <a:prstGeom prst="rect">
            <a:avLst/>
          </a:prstGeom>
        </p:spPr>
        <p:txBody>
          <a:bodyPr>
            <a:normAutofit fontScale="90000"/>
          </a:bodyPr>
          <a:lstStyle>
            <a:lvl1pPr>
              <a:defRPr b="1">
                <a:latin typeface="Comic Sans MS"/>
                <a:ea typeface="Comic Sans MS"/>
                <a:cs typeface="Comic Sans MS"/>
                <a:sym typeface="Comic Sans MS"/>
              </a:defRPr>
            </a:lvl1pPr>
          </a:lstStyle>
          <a:p>
            <a:r>
              <a:t>Discouragement - Dreikurs’ goals of children’s misbehavior</a:t>
            </a:r>
          </a:p>
        </p:txBody>
      </p:sp>
      <p:sp>
        <p:nvSpPr>
          <p:cNvPr id="45" name="Shape 45"/>
          <p:cNvSpPr>
            <a:spLocks noGrp="1"/>
          </p:cNvSpPr>
          <p:nvPr>
            <p:ph type="subTitle" idx="1"/>
          </p:nvPr>
        </p:nvSpPr>
        <p:spPr>
          <a:xfrm>
            <a:off x="1371600" y="1986022"/>
            <a:ext cx="6400800" cy="4630249"/>
          </a:xfrm>
          <a:prstGeom prst="rect">
            <a:avLst/>
          </a:prstGeom>
        </p:spPr>
        <p:txBody>
          <a:bodyPr>
            <a:normAutofit fontScale="92500" lnSpcReduction="10000"/>
          </a:bodyPr>
          <a:lstStyle/>
          <a:p>
            <a:pPr>
              <a:defRPr sz="4000" b="1">
                <a:solidFill>
                  <a:srgbClr val="2B97FF"/>
                </a:solidFill>
                <a:latin typeface="Comic Sans MS"/>
                <a:ea typeface="Comic Sans MS"/>
                <a:cs typeface="Comic Sans MS"/>
                <a:sym typeface="Comic Sans MS"/>
              </a:defRPr>
            </a:pPr>
            <a:r>
              <a:t>ATTENTION</a:t>
            </a: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POWER</a:t>
            </a: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REVENGE</a:t>
            </a: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AVOIDANCE</a:t>
            </a:r>
          </a:p>
        </p:txBody>
      </p:sp>
    </p:spTree>
    <p:extLst>
      <p:ext uri="{BB962C8B-B14F-4D97-AF65-F5344CB8AC3E}">
        <p14:creationId xmlns:p14="http://schemas.microsoft.com/office/powerpoint/2010/main" val="2720327190"/>
      </p:ext>
    </p:extLst>
  </p:cSld>
  <p:clrMapOvr>
    <a:masterClrMapping/>
  </p:clrMapOvr>
  <p:transition xmlns:p14="http://schemas.microsoft.com/office/powerpoint/2010/mai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685800" y="159470"/>
            <a:ext cx="7772401" cy="1470026"/>
          </a:xfrm>
          <a:prstGeom prst="rect">
            <a:avLst/>
          </a:prstGeom>
        </p:spPr>
        <p:txBody>
          <a:bodyPr/>
          <a:lstStyle>
            <a:lvl1pPr>
              <a:defRPr b="1">
                <a:latin typeface="Comic Sans MS"/>
                <a:ea typeface="Comic Sans MS"/>
                <a:cs typeface="Comic Sans MS"/>
                <a:sym typeface="Comic Sans MS"/>
              </a:defRPr>
            </a:lvl1pPr>
          </a:lstStyle>
          <a:p>
            <a:r>
              <a:t>  Behaviors commonly associated with autism</a:t>
            </a:r>
          </a:p>
        </p:txBody>
      </p:sp>
      <p:sp>
        <p:nvSpPr>
          <p:cNvPr id="48" name="Shape 48"/>
          <p:cNvSpPr>
            <a:spLocks noGrp="1"/>
          </p:cNvSpPr>
          <p:nvPr>
            <p:ph type="body" idx="1"/>
          </p:nvPr>
        </p:nvSpPr>
        <p:spPr>
          <a:xfrm>
            <a:off x="1149360" y="2061231"/>
            <a:ext cx="7224089" cy="4757337"/>
          </a:xfrm>
          <a:prstGeom prst="rect">
            <a:avLst/>
          </a:prstGeom>
        </p:spPr>
        <p:txBody>
          <a:bodyPr/>
          <a:lstStyle/>
          <a:p>
            <a:pPr marL="270787" indent="-270787" defTabSz="361049">
              <a:defRPr sz="3480" b="1">
                <a:solidFill>
                  <a:srgbClr val="2B97FF"/>
                </a:solidFill>
                <a:latin typeface="Comic Sans MS"/>
                <a:ea typeface="Comic Sans MS"/>
                <a:cs typeface="Comic Sans MS"/>
                <a:sym typeface="Comic Sans MS"/>
              </a:defRPr>
            </a:pPr>
            <a:r>
              <a:t>STIMMING</a:t>
            </a:r>
          </a:p>
          <a:p>
            <a:pPr marL="270787" indent="-270787" defTabSz="361049">
              <a:defRPr sz="3480" b="1">
                <a:solidFill>
                  <a:srgbClr val="2B97FF"/>
                </a:solidFill>
                <a:latin typeface="Comic Sans MS"/>
                <a:ea typeface="Comic Sans MS"/>
                <a:cs typeface="Comic Sans MS"/>
                <a:sym typeface="Comic Sans MS"/>
              </a:defRPr>
            </a:pPr>
            <a:endParaRPr/>
          </a:p>
          <a:p>
            <a:pPr marL="270787" indent="-270787" defTabSz="361049">
              <a:defRPr sz="3480" b="1">
                <a:solidFill>
                  <a:srgbClr val="2B97FF"/>
                </a:solidFill>
                <a:latin typeface="Comic Sans MS"/>
                <a:ea typeface="Comic Sans MS"/>
                <a:cs typeface="Comic Sans MS"/>
                <a:sym typeface="Comic Sans MS"/>
              </a:defRPr>
            </a:pPr>
            <a:r>
              <a:t>OBSESSION</a:t>
            </a:r>
          </a:p>
          <a:p>
            <a:pPr marL="270787" indent="-270787" defTabSz="361049">
              <a:defRPr sz="3480" b="1">
                <a:solidFill>
                  <a:srgbClr val="2B97FF"/>
                </a:solidFill>
                <a:latin typeface="Comic Sans MS"/>
                <a:ea typeface="Comic Sans MS"/>
                <a:cs typeface="Comic Sans MS"/>
                <a:sym typeface="Comic Sans MS"/>
              </a:defRPr>
            </a:pPr>
            <a:endParaRPr/>
          </a:p>
          <a:p>
            <a:pPr marL="270787" indent="-270787" defTabSz="361049">
              <a:defRPr sz="3480" b="1">
                <a:solidFill>
                  <a:srgbClr val="2B97FF"/>
                </a:solidFill>
                <a:latin typeface="Comic Sans MS"/>
                <a:ea typeface="Comic Sans MS"/>
                <a:cs typeface="Comic Sans MS"/>
                <a:sym typeface="Comic Sans MS"/>
              </a:defRPr>
            </a:pPr>
            <a:r>
              <a:t>AVOIDANCE/WITHDRAWAL</a:t>
            </a:r>
          </a:p>
          <a:p>
            <a:pPr marL="270787" indent="-270787" defTabSz="361049">
              <a:defRPr sz="3480" b="1">
                <a:solidFill>
                  <a:srgbClr val="2B97FF"/>
                </a:solidFill>
                <a:latin typeface="Comic Sans MS"/>
                <a:ea typeface="Comic Sans MS"/>
                <a:cs typeface="Comic Sans MS"/>
                <a:sym typeface="Comic Sans MS"/>
              </a:defRPr>
            </a:pPr>
            <a:endParaRPr/>
          </a:p>
          <a:p>
            <a:pPr marL="270787" indent="-270787" defTabSz="361049">
              <a:defRPr sz="3480" b="1">
                <a:solidFill>
                  <a:srgbClr val="2B97FF"/>
                </a:solidFill>
                <a:latin typeface="Comic Sans MS"/>
                <a:ea typeface="Comic Sans MS"/>
                <a:cs typeface="Comic Sans MS"/>
                <a:sym typeface="Comic Sans MS"/>
              </a:defRPr>
            </a:pPr>
            <a:r>
              <a:t>LACK OF EYE CONTACT</a:t>
            </a:r>
          </a:p>
          <a:p>
            <a:pPr marL="270787" indent="-270787" defTabSz="361049">
              <a:defRPr sz="3480" b="1">
                <a:solidFill>
                  <a:srgbClr val="2B97FF"/>
                </a:solidFill>
                <a:latin typeface="Comic Sans MS"/>
                <a:ea typeface="Comic Sans MS"/>
                <a:cs typeface="Comic Sans MS"/>
                <a:sym typeface="Comic Sans MS"/>
              </a:defRPr>
            </a:pPr>
            <a:endParaRPr/>
          </a:p>
        </p:txBody>
      </p:sp>
    </p:spTree>
    <p:extLst>
      <p:ext uri="{BB962C8B-B14F-4D97-AF65-F5344CB8AC3E}">
        <p14:creationId xmlns:p14="http://schemas.microsoft.com/office/powerpoint/2010/main" val="3493938219"/>
      </p:ext>
    </p:extLst>
  </p:cSld>
  <p:clrMapOvr>
    <a:masterClrMapping/>
  </p:clrMapOvr>
  <p:transition xmlns:p14="http://schemas.microsoft.com/office/powerpoint/2010/mai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685800" y="228627"/>
            <a:ext cx="7772401" cy="1470026"/>
          </a:xfrm>
          <a:prstGeom prst="rect">
            <a:avLst/>
          </a:prstGeom>
        </p:spPr>
        <p:txBody>
          <a:bodyPr/>
          <a:lstStyle>
            <a:lvl1pPr>
              <a:defRPr b="1">
                <a:latin typeface="Comic Sans MS"/>
                <a:ea typeface="Comic Sans MS"/>
                <a:cs typeface="Comic Sans MS"/>
                <a:sym typeface="Comic Sans MS"/>
              </a:defRPr>
            </a:lvl1pPr>
          </a:lstStyle>
          <a:p>
            <a:r>
              <a:t> Mis-behaviors or adaptive behaviors?</a:t>
            </a:r>
          </a:p>
        </p:txBody>
      </p:sp>
      <p:sp>
        <p:nvSpPr>
          <p:cNvPr id="51" name="Shape 51"/>
          <p:cNvSpPr>
            <a:spLocks noGrp="1"/>
          </p:cNvSpPr>
          <p:nvPr>
            <p:ph type="body" idx="1"/>
          </p:nvPr>
        </p:nvSpPr>
        <p:spPr>
          <a:xfrm>
            <a:off x="1137829" y="1852845"/>
            <a:ext cx="7224089" cy="4838936"/>
          </a:xfrm>
          <a:prstGeom prst="rect">
            <a:avLst/>
          </a:prstGeom>
        </p:spPr>
        <p:txBody>
          <a:bodyPr>
            <a:normAutofit lnSpcReduction="10000"/>
          </a:bodyPr>
          <a:lstStyle/>
          <a:p>
            <a:pPr marL="277012" indent="-277012" defTabSz="369350">
              <a:defRPr sz="3559" b="1">
                <a:solidFill>
                  <a:srgbClr val="2B97FF"/>
                </a:solidFill>
                <a:latin typeface="Comic Sans MS"/>
                <a:ea typeface="Comic Sans MS"/>
                <a:cs typeface="Comic Sans MS"/>
                <a:sym typeface="Comic Sans MS"/>
              </a:defRPr>
            </a:pPr>
            <a:endParaRPr/>
          </a:p>
          <a:p>
            <a:pPr marL="277012" indent="-277012" defTabSz="369350">
              <a:defRPr sz="3559" b="1">
                <a:solidFill>
                  <a:srgbClr val="2B97FF"/>
                </a:solidFill>
                <a:latin typeface="Comic Sans MS"/>
                <a:ea typeface="Comic Sans MS"/>
                <a:cs typeface="Comic Sans MS"/>
                <a:sym typeface="Comic Sans MS"/>
              </a:defRPr>
            </a:pPr>
            <a:r>
              <a:t>SELF-SOOTHING</a:t>
            </a:r>
          </a:p>
          <a:p>
            <a:pPr marL="277012" indent="-277012" defTabSz="369350">
              <a:defRPr sz="3559" b="1">
                <a:solidFill>
                  <a:srgbClr val="2B97FF"/>
                </a:solidFill>
                <a:latin typeface="Comic Sans MS"/>
                <a:ea typeface="Comic Sans MS"/>
                <a:cs typeface="Comic Sans MS"/>
                <a:sym typeface="Comic Sans MS"/>
              </a:defRPr>
            </a:pPr>
            <a:endParaRPr/>
          </a:p>
          <a:p>
            <a:pPr marL="277012" indent="-277012" defTabSz="369350">
              <a:defRPr sz="3559" b="1">
                <a:solidFill>
                  <a:srgbClr val="2B97FF"/>
                </a:solidFill>
                <a:latin typeface="Comic Sans MS"/>
                <a:ea typeface="Comic Sans MS"/>
                <a:cs typeface="Comic Sans MS"/>
                <a:sym typeface="Comic Sans MS"/>
              </a:defRPr>
            </a:pPr>
            <a:r>
              <a:t>ORGANIZING</a:t>
            </a:r>
          </a:p>
          <a:p>
            <a:pPr marL="277012" indent="-277012" defTabSz="369350">
              <a:defRPr sz="3559" b="1">
                <a:solidFill>
                  <a:srgbClr val="2B97FF"/>
                </a:solidFill>
                <a:latin typeface="Comic Sans MS"/>
                <a:ea typeface="Comic Sans MS"/>
                <a:cs typeface="Comic Sans MS"/>
                <a:sym typeface="Comic Sans MS"/>
              </a:defRPr>
            </a:pPr>
            <a:endParaRPr/>
          </a:p>
          <a:p>
            <a:pPr marL="277012" indent="-277012" defTabSz="369350">
              <a:defRPr sz="3559" b="1">
                <a:solidFill>
                  <a:srgbClr val="2B97FF"/>
                </a:solidFill>
                <a:latin typeface="Comic Sans MS"/>
                <a:ea typeface="Comic Sans MS"/>
                <a:cs typeface="Comic Sans MS"/>
                <a:sym typeface="Comic Sans MS"/>
              </a:defRPr>
            </a:pPr>
            <a:r>
              <a:t>DEGREE OF INTEREST</a:t>
            </a:r>
          </a:p>
          <a:p>
            <a:pPr marL="277012" indent="-277012" defTabSz="369350">
              <a:defRPr sz="3559" b="1">
                <a:solidFill>
                  <a:srgbClr val="2B97FF"/>
                </a:solidFill>
                <a:latin typeface="Comic Sans MS"/>
                <a:ea typeface="Comic Sans MS"/>
                <a:cs typeface="Comic Sans MS"/>
                <a:sym typeface="Comic Sans MS"/>
              </a:defRPr>
            </a:pPr>
            <a:endParaRPr/>
          </a:p>
          <a:p>
            <a:pPr marL="277012" indent="-277012" defTabSz="369350">
              <a:defRPr sz="3559" b="1">
                <a:solidFill>
                  <a:srgbClr val="2B97FF"/>
                </a:solidFill>
                <a:latin typeface="Comic Sans MS"/>
                <a:ea typeface="Comic Sans MS"/>
                <a:cs typeface="Comic Sans MS"/>
                <a:sym typeface="Comic Sans MS"/>
              </a:defRPr>
            </a:pPr>
            <a:r>
              <a:t>SELF-REGULATING</a:t>
            </a:r>
          </a:p>
        </p:txBody>
      </p:sp>
    </p:spTree>
    <p:extLst>
      <p:ext uri="{BB962C8B-B14F-4D97-AF65-F5344CB8AC3E}">
        <p14:creationId xmlns:p14="http://schemas.microsoft.com/office/powerpoint/2010/main" val="2407956846"/>
      </p:ext>
    </p:extLst>
  </p:cSld>
  <p:clrMapOvr>
    <a:masterClrMapping/>
  </p:clrMapOvr>
  <p:transition xmlns:p14="http://schemas.microsoft.com/office/powerpoint/2010/mai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685800" y="136418"/>
            <a:ext cx="7772401" cy="1470026"/>
          </a:xfrm>
          <a:prstGeom prst="rect">
            <a:avLst/>
          </a:prstGeom>
        </p:spPr>
        <p:txBody>
          <a:bodyPr/>
          <a:lstStyle>
            <a:lvl1pPr>
              <a:defRPr b="1">
                <a:latin typeface="Comic Sans MS"/>
                <a:ea typeface="Comic Sans MS"/>
                <a:cs typeface="Comic Sans MS"/>
                <a:sym typeface="Comic Sans MS"/>
              </a:defRPr>
            </a:lvl1pPr>
          </a:lstStyle>
          <a:p>
            <a:r>
              <a:t> Mind-body connection</a:t>
            </a:r>
          </a:p>
        </p:txBody>
      </p:sp>
      <p:sp>
        <p:nvSpPr>
          <p:cNvPr id="54" name="Shape 54"/>
          <p:cNvSpPr>
            <a:spLocks noGrp="1"/>
          </p:cNvSpPr>
          <p:nvPr>
            <p:ph type="body" idx="1"/>
          </p:nvPr>
        </p:nvSpPr>
        <p:spPr>
          <a:xfrm>
            <a:off x="1137829" y="1836288"/>
            <a:ext cx="7224089" cy="4975886"/>
          </a:xfrm>
          <a:prstGeom prst="rect">
            <a:avLst/>
          </a:prstGeom>
        </p:spPr>
        <p:txBody>
          <a:bodyPr/>
          <a:lstStyle/>
          <a:p>
            <a:pPr marL="283238" indent="-283238" defTabSz="377650">
              <a:defRPr sz="3640" b="1">
                <a:solidFill>
                  <a:srgbClr val="2B97FF"/>
                </a:solidFill>
                <a:latin typeface="Comic Sans MS"/>
                <a:ea typeface="Comic Sans MS"/>
                <a:cs typeface="Comic Sans MS"/>
                <a:sym typeface="Comic Sans MS"/>
              </a:defRPr>
            </a:pPr>
            <a:r>
              <a:t>OVER-OR-UNDER-STIMULATION</a:t>
            </a:r>
          </a:p>
          <a:p>
            <a:pPr marL="283238" indent="-283238" defTabSz="377650">
              <a:defRPr sz="3640" b="1">
                <a:solidFill>
                  <a:srgbClr val="2B97FF"/>
                </a:solidFill>
                <a:latin typeface="Comic Sans MS"/>
                <a:ea typeface="Comic Sans MS"/>
                <a:cs typeface="Comic Sans MS"/>
                <a:sym typeface="Comic Sans MS"/>
              </a:defRPr>
            </a:pPr>
            <a:r>
              <a:t>(SENSORY ISSUES)</a:t>
            </a:r>
          </a:p>
          <a:p>
            <a:pPr marL="283238" indent="-283238" defTabSz="377650">
              <a:defRPr sz="3640" b="1">
                <a:solidFill>
                  <a:srgbClr val="2B97FF"/>
                </a:solidFill>
                <a:latin typeface="Comic Sans MS"/>
                <a:ea typeface="Comic Sans MS"/>
                <a:cs typeface="Comic Sans MS"/>
                <a:sym typeface="Comic Sans MS"/>
              </a:defRPr>
            </a:pPr>
            <a:endParaRPr/>
          </a:p>
          <a:p>
            <a:pPr marL="283238" indent="-283238" defTabSz="377650">
              <a:defRPr sz="3640" b="1">
                <a:solidFill>
                  <a:srgbClr val="2B97FF"/>
                </a:solidFill>
                <a:latin typeface="Comic Sans MS"/>
                <a:ea typeface="Comic Sans MS"/>
                <a:cs typeface="Comic Sans MS"/>
                <a:sym typeface="Comic Sans MS"/>
              </a:defRPr>
            </a:pPr>
            <a:r>
              <a:t>MEDICATION</a:t>
            </a:r>
          </a:p>
          <a:p>
            <a:pPr marL="283238" indent="-283238" defTabSz="377650">
              <a:defRPr sz="3640" b="1">
                <a:solidFill>
                  <a:srgbClr val="2B97FF"/>
                </a:solidFill>
                <a:latin typeface="Comic Sans MS"/>
                <a:ea typeface="Comic Sans MS"/>
                <a:cs typeface="Comic Sans MS"/>
                <a:sym typeface="Comic Sans MS"/>
              </a:defRPr>
            </a:pPr>
            <a:endParaRPr/>
          </a:p>
          <a:p>
            <a:pPr marL="283238" indent="-283238" defTabSz="377650">
              <a:defRPr sz="3640" b="1">
                <a:solidFill>
                  <a:srgbClr val="2B97FF"/>
                </a:solidFill>
                <a:latin typeface="Comic Sans MS"/>
                <a:ea typeface="Comic Sans MS"/>
                <a:cs typeface="Comic Sans MS"/>
                <a:sym typeface="Comic Sans MS"/>
              </a:defRPr>
            </a:pPr>
            <a:r>
              <a:t>DEGREE OF ANXIETY</a:t>
            </a:r>
          </a:p>
          <a:p>
            <a:pPr marL="283238" indent="-283238" defTabSz="377650">
              <a:defRPr sz="3640" b="1">
                <a:solidFill>
                  <a:srgbClr val="2B97FF"/>
                </a:solidFill>
                <a:latin typeface="Comic Sans MS"/>
                <a:ea typeface="Comic Sans MS"/>
                <a:cs typeface="Comic Sans MS"/>
                <a:sym typeface="Comic Sans MS"/>
              </a:defRPr>
            </a:pPr>
            <a:endParaRPr/>
          </a:p>
        </p:txBody>
      </p:sp>
    </p:spTree>
    <p:extLst>
      <p:ext uri="{BB962C8B-B14F-4D97-AF65-F5344CB8AC3E}">
        <p14:creationId xmlns:p14="http://schemas.microsoft.com/office/powerpoint/2010/main" val="3421920950"/>
      </p:ext>
    </p:extLst>
  </p:cSld>
  <p:clrMapOvr>
    <a:masterClrMapping/>
  </p:clrMapOvr>
  <p:transition xmlns:p14="http://schemas.microsoft.com/office/powerpoint/2010/mai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ctrTitle"/>
          </p:nvPr>
        </p:nvSpPr>
        <p:spPr>
          <a:xfrm>
            <a:off x="685800" y="136418"/>
            <a:ext cx="7772401" cy="1470026"/>
          </a:xfrm>
          <a:prstGeom prst="rect">
            <a:avLst/>
          </a:prstGeom>
        </p:spPr>
        <p:txBody>
          <a:bodyPr/>
          <a:lstStyle>
            <a:lvl1pPr>
              <a:defRPr b="1">
                <a:latin typeface="Comic Sans MS"/>
                <a:ea typeface="Comic Sans MS"/>
                <a:cs typeface="Comic Sans MS"/>
                <a:sym typeface="Comic Sans MS"/>
              </a:defRPr>
            </a:lvl1pPr>
          </a:lstStyle>
          <a:p>
            <a:r>
              <a:t> Case study</a:t>
            </a:r>
          </a:p>
        </p:txBody>
      </p:sp>
      <p:sp>
        <p:nvSpPr>
          <p:cNvPr id="57" name="Shape 57"/>
          <p:cNvSpPr>
            <a:spLocks noGrp="1"/>
          </p:cNvSpPr>
          <p:nvPr>
            <p:ph type="subTitle" idx="1"/>
          </p:nvPr>
        </p:nvSpPr>
        <p:spPr>
          <a:xfrm>
            <a:off x="1137829" y="1523284"/>
            <a:ext cx="7224089" cy="5173629"/>
          </a:xfrm>
          <a:prstGeom prst="rect">
            <a:avLst/>
          </a:prstGeom>
        </p:spPr>
        <p:txBody>
          <a:bodyPr/>
          <a:lstStyle/>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WRITING IN THE AIR - </a:t>
            </a: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MISBEHAVIOR OR</a:t>
            </a:r>
          </a:p>
          <a:p>
            <a:pPr>
              <a:defRPr sz="4000" b="1">
                <a:solidFill>
                  <a:srgbClr val="2B97FF"/>
                </a:solidFill>
                <a:latin typeface="Comic Sans MS"/>
                <a:ea typeface="Comic Sans MS"/>
                <a:cs typeface="Comic Sans MS"/>
                <a:sym typeface="Comic Sans MS"/>
              </a:defRPr>
            </a:pPr>
            <a:r>
              <a:t> ADAPTIVE BEHAVIOR?</a:t>
            </a:r>
          </a:p>
          <a:p>
            <a:pPr>
              <a:defRPr sz="4000" b="1">
                <a:solidFill>
                  <a:srgbClr val="2B97FF"/>
                </a:solidFill>
                <a:latin typeface="Comic Sans MS"/>
                <a:ea typeface="Comic Sans MS"/>
                <a:cs typeface="Comic Sans MS"/>
                <a:sym typeface="Comic Sans MS"/>
              </a:defRPr>
            </a:pPr>
            <a:endParaRPr/>
          </a:p>
        </p:txBody>
      </p:sp>
    </p:spTree>
    <p:extLst>
      <p:ext uri="{BB962C8B-B14F-4D97-AF65-F5344CB8AC3E}">
        <p14:creationId xmlns:p14="http://schemas.microsoft.com/office/powerpoint/2010/main" val="1581377169"/>
      </p:ext>
    </p:extLst>
  </p:cSld>
  <p:clrMapOvr>
    <a:masterClrMapping/>
  </p:clrMapOvr>
  <p:transition xmlns:p14="http://schemas.microsoft.com/office/powerpoint/2010/mai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ctrTitle"/>
          </p:nvPr>
        </p:nvSpPr>
        <p:spPr>
          <a:xfrm>
            <a:off x="685800" y="136418"/>
            <a:ext cx="7772401" cy="1470026"/>
          </a:xfrm>
          <a:prstGeom prst="rect">
            <a:avLst/>
          </a:prstGeom>
        </p:spPr>
        <p:txBody>
          <a:bodyPr/>
          <a:lstStyle>
            <a:lvl1pPr>
              <a:defRPr b="1">
                <a:latin typeface="Comic Sans MS"/>
                <a:ea typeface="Comic Sans MS"/>
                <a:cs typeface="Comic Sans MS"/>
                <a:sym typeface="Comic Sans MS"/>
              </a:defRPr>
            </a:lvl1pPr>
          </a:lstStyle>
          <a:p>
            <a:r>
              <a:t> Case study</a:t>
            </a:r>
          </a:p>
        </p:txBody>
      </p:sp>
      <p:sp>
        <p:nvSpPr>
          <p:cNvPr id="60" name="Shape 60"/>
          <p:cNvSpPr>
            <a:spLocks noGrp="1"/>
          </p:cNvSpPr>
          <p:nvPr>
            <p:ph type="subTitle" idx="1"/>
          </p:nvPr>
        </p:nvSpPr>
        <p:spPr>
          <a:xfrm>
            <a:off x="1137829" y="1523284"/>
            <a:ext cx="7224089" cy="5173629"/>
          </a:xfrm>
          <a:prstGeom prst="rect">
            <a:avLst/>
          </a:prstGeom>
        </p:spPr>
        <p:txBody>
          <a:bodyPr/>
          <a:lstStyle/>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WRITING IN THE AIR - </a:t>
            </a:r>
          </a:p>
          <a:p>
            <a:pPr>
              <a:defRPr sz="4000" b="1">
                <a:solidFill>
                  <a:srgbClr val="2B97FF"/>
                </a:solidFill>
                <a:latin typeface="Comic Sans MS"/>
                <a:ea typeface="Comic Sans MS"/>
                <a:cs typeface="Comic Sans MS"/>
                <a:sym typeface="Comic Sans MS"/>
              </a:defRPr>
            </a:pPr>
            <a:endParaRPr/>
          </a:p>
          <a:p>
            <a:pPr>
              <a:defRPr sz="4000" b="1">
                <a:solidFill>
                  <a:srgbClr val="2B97FF"/>
                </a:solidFill>
                <a:latin typeface="Comic Sans MS"/>
                <a:ea typeface="Comic Sans MS"/>
                <a:cs typeface="Comic Sans MS"/>
                <a:sym typeface="Comic Sans MS"/>
              </a:defRPr>
            </a:pPr>
            <a:r>
              <a:t>HOW TO USE </a:t>
            </a:r>
          </a:p>
          <a:p>
            <a:pPr>
              <a:defRPr sz="4000" b="1">
                <a:solidFill>
                  <a:srgbClr val="2B97FF"/>
                </a:solidFill>
                <a:latin typeface="Comic Sans MS"/>
                <a:ea typeface="Comic Sans MS"/>
                <a:cs typeface="Comic Sans MS"/>
                <a:sym typeface="Comic Sans MS"/>
              </a:defRPr>
            </a:pPr>
            <a:r>
              <a:t>THE CRUCIAL Cs</a:t>
            </a:r>
          </a:p>
          <a:p>
            <a:pPr>
              <a:defRPr sz="4000" b="1">
                <a:solidFill>
                  <a:srgbClr val="2B97FF"/>
                </a:solidFill>
                <a:latin typeface="Comic Sans MS"/>
                <a:ea typeface="Comic Sans MS"/>
                <a:cs typeface="Comic Sans MS"/>
                <a:sym typeface="Comic Sans MS"/>
              </a:defRPr>
            </a:pPr>
            <a:endParaRPr/>
          </a:p>
        </p:txBody>
      </p:sp>
    </p:spTree>
    <p:extLst>
      <p:ext uri="{BB962C8B-B14F-4D97-AF65-F5344CB8AC3E}">
        <p14:creationId xmlns:p14="http://schemas.microsoft.com/office/powerpoint/2010/main" val="765904603"/>
      </p:ext>
    </p:extLst>
  </p:cSld>
  <p:clrMapOvr>
    <a:masterClrMapping/>
  </p:clrMapOvr>
  <p:transition xmlns:p14="http://schemas.microsoft.com/office/powerpoint/2010/mai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ctrTitle"/>
          </p:nvPr>
        </p:nvSpPr>
        <p:spPr>
          <a:xfrm>
            <a:off x="685800" y="136418"/>
            <a:ext cx="7772401" cy="1470026"/>
          </a:xfrm>
          <a:prstGeom prst="rect">
            <a:avLst/>
          </a:prstGeom>
        </p:spPr>
        <p:txBody>
          <a:bodyPr/>
          <a:lstStyle>
            <a:lvl1pPr>
              <a:defRPr b="1">
                <a:latin typeface="Comic Sans MS"/>
                <a:ea typeface="Comic Sans MS"/>
                <a:cs typeface="Comic Sans MS"/>
                <a:sym typeface="Comic Sans MS"/>
              </a:defRPr>
            </a:lvl1pPr>
          </a:lstStyle>
          <a:p>
            <a:r>
              <a:t> In conclusion</a:t>
            </a:r>
          </a:p>
        </p:txBody>
      </p:sp>
      <p:sp>
        <p:nvSpPr>
          <p:cNvPr id="63" name="Shape 63"/>
          <p:cNvSpPr>
            <a:spLocks noGrp="1"/>
          </p:cNvSpPr>
          <p:nvPr>
            <p:ph type="subTitle" idx="1"/>
          </p:nvPr>
        </p:nvSpPr>
        <p:spPr>
          <a:xfrm>
            <a:off x="1137829" y="1523284"/>
            <a:ext cx="7224089" cy="5173629"/>
          </a:xfrm>
          <a:prstGeom prst="rect">
            <a:avLst/>
          </a:prstGeom>
        </p:spPr>
        <p:txBody>
          <a:bodyPr/>
          <a:lstStyle/>
          <a:p>
            <a:pPr marL="199199" indent="-199199" defTabSz="265599">
              <a:defRPr sz="2559" b="1">
                <a:solidFill>
                  <a:srgbClr val="2B97FF"/>
                </a:solidFill>
                <a:latin typeface="Comic Sans MS"/>
                <a:ea typeface="Comic Sans MS"/>
                <a:cs typeface="Comic Sans MS"/>
                <a:sym typeface="Comic Sans MS"/>
              </a:defRPr>
            </a:pPr>
            <a:endParaRPr/>
          </a:p>
          <a:p>
            <a:pPr algn="l" defTabSz="339377">
              <a:spcBef>
                <a:spcPts val="2360"/>
              </a:spcBef>
              <a:defRPr sz="2559">
                <a:solidFill>
                  <a:srgbClr val="3889FF"/>
                </a:solidFill>
                <a:latin typeface="Comic Sans MS"/>
                <a:ea typeface="Comic Sans MS"/>
                <a:cs typeface="Comic Sans MS"/>
                <a:sym typeface="Comic Sans MS"/>
              </a:defRPr>
            </a:pPr>
            <a:r>
              <a:t>Shulman: “Like everyone else, the child with autism has a unique position in the family. The Adlerian will look at how the child with autism affects the rest of the family in terms of relationships in the family constellation such as the effect on siblings, parents, and parents relationships to other siblings and will look to see how all the individuals in the family will respond to the uniqueness of the individual child.”</a:t>
            </a:r>
          </a:p>
          <a:p>
            <a:pPr marL="199199" indent="-199199" defTabSz="265599">
              <a:defRPr sz="2559" b="1">
                <a:solidFill>
                  <a:srgbClr val="2B97FF"/>
                </a:solidFill>
                <a:latin typeface="Comic Sans MS"/>
                <a:ea typeface="Comic Sans MS"/>
                <a:cs typeface="Comic Sans MS"/>
                <a:sym typeface="Comic Sans MS"/>
              </a:defRPr>
            </a:pPr>
            <a:endParaRPr/>
          </a:p>
        </p:txBody>
      </p:sp>
    </p:spTree>
    <p:extLst>
      <p:ext uri="{BB962C8B-B14F-4D97-AF65-F5344CB8AC3E}">
        <p14:creationId xmlns:p14="http://schemas.microsoft.com/office/powerpoint/2010/main" val="1046541516"/>
      </p:ext>
    </p:extLst>
  </p:cSld>
  <p:clrMapOvr>
    <a:masterClrMapping/>
  </p:clrMapOvr>
  <p:transition xmlns:p14="http://schemas.microsoft.com/office/powerpoint/2010/mai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boardbordercolo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38200" y="838200"/>
            <a:ext cx="7561383" cy="1261884"/>
          </a:xfrm>
          <a:prstGeom prst="rect">
            <a:avLst/>
          </a:prstGeom>
          <a:noFill/>
        </p:spPr>
        <p:txBody>
          <a:bodyPr wrap="square" rtlCol="0">
            <a:spAutoFit/>
          </a:bodyPr>
          <a:lstStyle/>
          <a:p>
            <a:pPr algn="ctr"/>
            <a:r>
              <a:rPr lang="en-US" sz="4400" dirty="0" smtClean="0"/>
              <a:t>WHOLE STEPS</a:t>
            </a:r>
          </a:p>
          <a:p>
            <a:pPr algn="ctr"/>
            <a:r>
              <a:rPr lang="en-US" sz="3200" dirty="0" smtClean="0"/>
              <a:t>An Autism-Friendly Music Program</a:t>
            </a:r>
            <a:endParaRPr lang="en-US" sz="3200" dirty="0"/>
          </a:p>
        </p:txBody>
      </p:sp>
      <p:sp>
        <p:nvSpPr>
          <p:cNvPr id="4" name="TextBox 3"/>
          <p:cNvSpPr txBox="1"/>
          <p:nvPr/>
        </p:nvSpPr>
        <p:spPr>
          <a:xfrm>
            <a:off x="1133231" y="2442308"/>
            <a:ext cx="6584462" cy="3046988"/>
          </a:xfrm>
          <a:prstGeom prst="rect">
            <a:avLst/>
          </a:prstGeom>
          <a:noFill/>
        </p:spPr>
        <p:txBody>
          <a:bodyPr wrap="square" rtlCol="0">
            <a:spAutoFit/>
          </a:bodyPr>
          <a:lstStyle/>
          <a:p>
            <a:pPr algn="ctr"/>
            <a:r>
              <a:rPr lang="en-US" sz="2400" dirty="0"/>
              <a:t>Every week in a small group setting, students learn piano and note-reading basics in a format that incorporates the use of color, appealing to the visual strengths common to autistic students. Latter portions of the class are spent expressing through singing in </a:t>
            </a:r>
            <a:r>
              <a:rPr lang="en-US" sz="2400" dirty="0" err="1"/>
              <a:t>solfege</a:t>
            </a:r>
            <a:r>
              <a:rPr lang="en-US" sz="2400" dirty="0"/>
              <a:t> with hand </a:t>
            </a:r>
            <a:r>
              <a:rPr lang="en-US" sz="2400" dirty="0" smtClean="0"/>
              <a:t>signs </a:t>
            </a:r>
            <a:r>
              <a:rPr lang="en-US" sz="2400" dirty="0"/>
              <a:t>and becoming acquainted with classical literature through movement to music.</a:t>
            </a:r>
          </a:p>
        </p:txBody>
      </p:sp>
    </p:spTree>
    <p:extLst>
      <p:ext uri="{BB962C8B-B14F-4D97-AF65-F5344CB8AC3E}">
        <p14:creationId xmlns:p14="http://schemas.microsoft.com/office/powerpoint/2010/main" val="401966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0" y="2374900"/>
            <a:ext cx="4406900" cy="1446550"/>
          </a:xfrm>
          <a:prstGeom prst="rect">
            <a:avLst/>
          </a:prstGeom>
          <a:noFill/>
        </p:spPr>
        <p:txBody>
          <a:bodyPr wrap="square" rtlCol="0">
            <a:spAutoFit/>
          </a:bodyPr>
          <a:lstStyle/>
          <a:p>
            <a:pPr algn="ctr"/>
            <a:r>
              <a:rPr lang="en-US" sz="8800" dirty="0">
                <a:latin typeface="ChopinScript Medium"/>
                <a:cs typeface="ChopinScript Medium"/>
              </a:rPr>
              <a:t>f</a:t>
            </a:r>
            <a:r>
              <a:rPr lang="en-US" sz="8800" dirty="0" smtClean="0">
                <a:latin typeface="ChopinScript Medium"/>
                <a:cs typeface="ChopinScript Medium"/>
              </a:rPr>
              <a:t>in</a:t>
            </a:r>
            <a:endParaRPr lang="en-US" sz="8800" dirty="0">
              <a:latin typeface="ChopinScript Medium"/>
              <a:cs typeface="ChopinScript Medium"/>
            </a:endParaRPr>
          </a:p>
        </p:txBody>
      </p:sp>
    </p:spTree>
    <p:extLst>
      <p:ext uri="{BB962C8B-B14F-4D97-AF65-F5344CB8AC3E}">
        <p14:creationId xmlns:p14="http://schemas.microsoft.com/office/powerpoint/2010/main" val="339485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2620476"/>
            <a:ext cx="8445500" cy="3416320"/>
          </a:xfrm>
          <a:prstGeom prst="rect">
            <a:avLst/>
          </a:prstGeom>
        </p:spPr>
        <p:txBody>
          <a:bodyPr wrap="square">
            <a:spAutoFit/>
          </a:bodyPr>
          <a:lstStyle/>
          <a:p>
            <a:pPr marL="285750" indent="-285750">
              <a:buFont typeface="Arial"/>
              <a:buChar char="•"/>
            </a:pPr>
            <a:r>
              <a:rPr lang="en-US" sz="2400" dirty="0"/>
              <a:t>Adler, A. (1956)</a:t>
            </a:r>
            <a:r>
              <a:rPr lang="en-US" sz="2400" i="1" dirty="0"/>
              <a:t>. The individual psychology of Alfred Adler </a:t>
            </a:r>
            <a:r>
              <a:rPr lang="en-US" sz="2400" dirty="0"/>
              <a:t>(H. L.</a:t>
            </a:r>
          </a:p>
          <a:p>
            <a:r>
              <a:rPr lang="en-US" sz="2400" dirty="0" smtClean="0"/>
              <a:t>    </a:t>
            </a:r>
            <a:r>
              <a:rPr lang="en-US" sz="2400" dirty="0" err="1" smtClean="0"/>
              <a:t>Ansbacher</a:t>
            </a:r>
            <a:r>
              <a:rPr lang="en-US" sz="2400" dirty="0" smtClean="0"/>
              <a:t> </a:t>
            </a:r>
            <a:r>
              <a:rPr lang="en-US" sz="2400" dirty="0"/>
              <a:t>&amp; R. R. </a:t>
            </a:r>
            <a:r>
              <a:rPr lang="en-US" sz="2400" dirty="0" err="1"/>
              <a:t>Ansbacher</a:t>
            </a:r>
            <a:r>
              <a:rPr lang="en-US" sz="2400" dirty="0"/>
              <a:t>, Eds.). New York, NY: </a:t>
            </a:r>
            <a:r>
              <a:rPr lang="en-US" sz="2400" dirty="0" smtClean="0"/>
              <a:t>Basic Books</a:t>
            </a:r>
            <a:r>
              <a:rPr lang="en-US" sz="2400" dirty="0"/>
              <a:t>.</a:t>
            </a:r>
            <a:endParaRPr lang="en-US" sz="2400" dirty="0" smtClean="0"/>
          </a:p>
          <a:p>
            <a:pPr marL="285750" indent="-285750">
              <a:buFont typeface="Arial"/>
              <a:buChar char="•"/>
            </a:pPr>
            <a:endParaRPr lang="en-US" sz="2400" dirty="0"/>
          </a:p>
          <a:p>
            <a:pPr marL="285750" indent="-285750">
              <a:buFont typeface="Arial"/>
              <a:buChar char="•"/>
            </a:pPr>
            <a:r>
              <a:rPr lang="en-US" sz="2400" dirty="0" smtClean="0"/>
              <a:t>Watts</a:t>
            </a:r>
            <a:r>
              <a:rPr lang="en-US" sz="2400" dirty="0"/>
              <a:t>, R. E. (2013, April). Reflecting as if. </a:t>
            </a:r>
            <a:r>
              <a:rPr lang="en-US" sz="2400" i="1" dirty="0"/>
              <a:t>Counseling Today</a:t>
            </a:r>
            <a:r>
              <a:rPr lang="en-US" sz="2400" dirty="0"/>
              <a:t>,</a:t>
            </a:r>
          </a:p>
          <a:p>
            <a:r>
              <a:rPr lang="en-US" sz="2400" dirty="0" smtClean="0"/>
              <a:t>    55</a:t>
            </a:r>
            <a:r>
              <a:rPr lang="en-US" sz="2400" dirty="0"/>
              <a:t>(10), 48-53. </a:t>
            </a:r>
            <a:r>
              <a:rPr lang="en-US" sz="2400" dirty="0">
                <a:hlinkClick r:id="rId2"/>
              </a:rPr>
              <a:t>http://ct.counseling.org/2013/04/reflecting-as-if</a:t>
            </a:r>
            <a:r>
              <a:rPr lang="en-US" sz="2400" dirty="0" smtClean="0">
                <a:hlinkClick r:id="rId2"/>
              </a:rPr>
              <a:t>/</a:t>
            </a:r>
            <a:endParaRPr lang="en-US" sz="2400" dirty="0"/>
          </a:p>
          <a:p>
            <a:pPr marL="285750" indent="-285750">
              <a:buFont typeface="Arial"/>
              <a:buChar char="•"/>
            </a:pPr>
            <a:endParaRPr lang="en-US" sz="2400" dirty="0"/>
          </a:p>
          <a:p>
            <a:pPr marL="285750" indent="-285750">
              <a:buFont typeface="Arial"/>
              <a:buChar char="•"/>
            </a:pPr>
            <a:r>
              <a:rPr lang="en-US" sz="2400" dirty="0"/>
              <a:t>Watts, R. E., &amp; </a:t>
            </a:r>
            <a:r>
              <a:rPr lang="en-US" sz="2400" dirty="0" err="1"/>
              <a:t>Pietrzak</a:t>
            </a:r>
            <a:r>
              <a:rPr lang="en-US" sz="2400" dirty="0"/>
              <a:t>, D. (2000). Adlerian “encouragement”</a:t>
            </a:r>
          </a:p>
          <a:p>
            <a:r>
              <a:rPr lang="en-US" sz="2400" dirty="0" smtClean="0"/>
              <a:t>    and </a:t>
            </a:r>
            <a:r>
              <a:rPr lang="en-US" sz="2400" dirty="0"/>
              <a:t>the therapeutic process of solution-focused brief therapy.</a:t>
            </a:r>
          </a:p>
          <a:p>
            <a:r>
              <a:rPr lang="en-US" sz="2400" i="1" dirty="0" smtClean="0"/>
              <a:t>    Journal </a:t>
            </a:r>
            <a:r>
              <a:rPr lang="en-US" sz="2400" i="1" dirty="0"/>
              <a:t>of Counseling and Development</a:t>
            </a:r>
            <a:r>
              <a:rPr lang="en-US" sz="2400" dirty="0"/>
              <a:t>, 78, 442-447.</a:t>
            </a:r>
            <a:endParaRPr lang="en-US" sz="2400" dirty="0"/>
          </a:p>
        </p:txBody>
      </p:sp>
      <p:sp>
        <p:nvSpPr>
          <p:cNvPr id="3" name="TextBox 2"/>
          <p:cNvSpPr txBox="1"/>
          <p:nvPr/>
        </p:nvSpPr>
        <p:spPr>
          <a:xfrm>
            <a:off x="2159000" y="589290"/>
            <a:ext cx="4826000" cy="646331"/>
          </a:xfrm>
          <a:prstGeom prst="rect">
            <a:avLst/>
          </a:prstGeom>
          <a:noFill/>
        </p:spPr>
        <p:txBody>
          <a:bodyPr wrap="square" rtlCol="0">
            <a:spAutoFit/>
          </a:bodyPr>
          <a:lstStyle/>
          <a:p>
            <a:pPr algn="ctr"/>
            <a:r>
              <a:rPr lang="en-US" sz="3600" dirty="0" smtClean="0"/>
              <a:t>References</a:t>
            </a:r>
            <a:endParaRPr lang="en-US" sz="3600" dirty="0"/>
          </a:p>
        </p:txBody>
      </p:sp>
    </p:spTree>
    <p:extLst>
      <p:ext uri="{BB962C8B-B14F-4D97-AF65-F5344CB8AC3E}">
        <p14:creationId xmlns:p14="http://schemas.microsoft.com/office/powerpoint/2010/main" val="153568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boardbordercolo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38200" y="838200"/>
            <a:ext cx="7561383" cy="1261884"/>
          </a:xfrm>
          <a:prstGeom prst="rect">
            <a:avLst/>
          </a:prstGeom>
          <a:noFill/>
        </p:spPr>
        <p:txBody>
          <a:bodyPr wrap="square" rtlCol="0">
            <a:spAutoFit/>
          </a:bodyPr>
          <a:lstStyle/>
          <a:p>
            <a:pPr algn="ctr"/>
            <a:r>
              <a:rPr lang="en-US" sz="4400" dirty="0" smtClean="0"/>
              <a:t>WHOLE STEPS</a:t>
            </a:r>
          </a:p>
          <a:p>
            <a:pPr algn="ctr"/>
            <a:r>
              <a:rPr lang="en-US" sz="3200" dirty="0" smtClean="0"/>
              <a:t>An Autism-Friendly Music Program</a:t>
            </a:r>
            <a:endParaRPr lang="en-US" sz="3200" dirty="0"/>
          </a:p>
        </p:txBody>
      </p:sp>
      <p:pic>
        <p:nvPicPr>
          <p:cNvPr id="4" name="Picture 3" descr="slideamade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153" y="2413000"/>
            <a:ext cx="6273148" cy="3360615"/>
          </a:xfrm>
          <a:prstGeom prst="rect">
            <a:avLst/>
          </a:prstGeom>
        </p:spPr>
      </p:pic>
    </p:spTree>
    <p:extLst>
      <p:ext uri="{BB962C8B-B14F-4D97-AF65-F5344CB8AC3E}">
        <p14:creationId xmlns:p14="http://schemas.microsoft.com/office/powerpoint/2010/main" val="98120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boardbordercolo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Notes in a row.jpg"/>
          <p:cNvPicPr>
            <a:picLocks noChangeAspect="1"/>
          </p:cNvPicPr>
          <p:nvPr/>
        </p:nvPicPr>
        <p:blipFill rotWithShape="1">
          <a:blip r:embed="rId4">
            <a:extLst>
              <a:ext uri="{28A0092B-C50C-407E-A947-70E740481C1C}">
                <a14:useLocalDpi xmlns:a14="http://schemas.microsoft.com/office/drawing/2010/main" val="0"/>
              </a:ext>
            </a:extLst>
          </a:blip>
          <a:srcRect l="11895" t="22085" r="12064" b="34316"/>
          <a:stretch/>
        </p:blipFill>
        <p:spPr>
          <a:xfrm>
            <a:off x="2879189" y="2021930"/>
            <a:ext cx="3493008" cy="1627632"/>
          </a:xfrm>
          <a:prstGeom prst="rect">
            <a:avLst/>
          </a:prstGeom>
        </p:spPr>
      </p:pic>
      <p:pic>
        <p:nvPicPr>
          <p:cNvPr id="5" name="Picture 4" descr="slided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1633" y="3649562"/>
            <a:ext cx="2876543" cy="2210635"/>
          </a:xfrm>
          <a:prstGeom prst="rect">
            <a:avLst/>
          </a:prstGeom>
        </p:spPr>
      </p:pic>
      <p:sp>
        <p:nvSpPr>
          <p:cNvPr id="2" name="TextBox 1"/>
          <p:cNvSpPr txBox="1"/>
          <p:nvPr/>
        </p:nvSpPr>
        <p:spPr>
          <a:xfrm>
            <a:off x="838200" y="838200"/>
            <a:ext cx="7561383" cy="1261884"/>
          </a:xfrm>
          <a:prstGeom prst="rect">
            <a:avLst/>
          </a:prstGeom>
          <a:noFill/>
        </p:spPr>
        <p:txBody>
          <a:bodyPr wrap="square" rtlCol="0">
            <a:spAutoFit/>
          </a:bodyPr>
          <a:lstStyle/>
          <a:p>
            <a:pPr algn="ctr"/>
            <a:r>
              <a:rPr lang="en-US" sz="4400" dirty="0" smtClean="0"/>
              <a:t>WHOLE STEPS</a:t>
            </a:r>
          </a:p>
          <a:p>
            <a:pPr algn="ctr"/>
            <a:r>
              <a:rPr lang="en-US" sz="3200" dirty="0" smtClean="0"/>
              <a:t>An Autism-Friendly Music Program</a:t>
            </a:r>
            <a:endParaRPr lang="en-US" sz="3200" dirty="0"/>
          </a:p>
        </p:txBody>
      </p:sp>
      <p:pic>
        <p:nvPicPr>
          <p:cNvPr id="6" name="Picture 5" descr="slidechildrengroup.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8886" y="3552091"/>
            <a:ext cx="3529422" cy="2227031"/>
          </a:xfrm>
          <a:prstGeom prst="rect">
            <a:avLst/>
          </a:prstGeom>
        </p:spPr>
      </p:pic>
    </p:spTree>
    <p:extLst>
      <p:ext uri="{BB962C8B-B14F-4D97-AF65-F5344CB8AC3E}">
        <p14:creationId xmlns:p14="http://schemas.microsoft.com/office/powerpoint/2010/main" val="337211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boardbordercolo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074616" y="941754"/>
            <a:ext cx="7004538" cy="5201424"/>
          </a:xfrm>
          <a:prstGeom prst="rect">
            <a:avLst/>
          </a:prstGeom>
        </p:spPr>
        <p:txBody>
          <a:bodyPr wrap="square">
            <a:spAutoFit/>
          </a:bodyPr>
          <a:lstStyle/>
          <a:p>
            <a:pPr marL="342900" indent="-342900">
              <a:buFont typeface="Arial"/>
              <a:buChar char="•"/>
            </a:pPr>
            <a:r>
              <a:rPr lang="en-US" sz="2800" dirty="0" smtClean="0">
                <a:latin typeface="Helvetica"/>
                <a:cs typeface="Helvetica"/>
              </a:rPr>
              <a:t>An </a:t>
            </a:r>
            <a:r>
              <a:rPr lang="en-US" sz="2800" dirty="0">
                <a:latin typeface="Helvetica"/>
                <a:cs typeface="Helvetica"/>
              </a:rPr>
              <a:t>educator’s most important task..</a:t>
            </a:r>
            <a:r>
              <a:rPr lang="en-US" sz="2800" dirty="0" smtClean="0">
                <a:latin typeface="Helvetica"/>
                <a:cs typeface="Helvetica"/>
              </a:rPr>
              <a:t>. is </a:t>
            </a:r>
            <a:r>
              <a:rPr lang="en-US" sz="2800" dirty="0">
                <a:latin typeface="Helvetica"/>
                <a:cs typeface="Helvetica"/>
              </a:rPr>
              <a:t>to see to it that no child is discouraged at school and that a child who enters school already discouraged regains his self-confidence through the school and his </a:t>
            </a:r>
            <a:r>
              <a:rPr lang="en-US" sz="2800" dirty="0" smtClean="0">
                <a:latin typeface="Helvetica"/>
                <a:cs typeface="Helvetica"/>
              </a:rPr>
              <a:t>teacher</a:t>
            </a:r>
            <a:r>
              <a:rPr lang="en-US" sz="2800" dirty="0">
                <a:latin typeface="Helvetica"/>
                <a:cs typeface="Helvetica"/>
              </a:rPr>
              <a:t>.</a:t>
            </a:r>
            <a:r>
              <a:rPr lang="en-US" sz="2800" dirty="0" smtClean="0">
                <a:latin typeface="Helvetica"/>
                <a:cs typeface="Helvetica"/>
              </a:rPr>
              <a:t> </a:t>
            </a:r>
            <a:r>
              <a:rPr lang="en-US" sz="2800" dirty="0" smtClean="0">
                <a:latin typeface="Helvetica"/>
                <a:cs typeface="Helvetica"/>
              </a:rPr>
              <a:t>(</a:t>
            </a:r>
            <a:r>
              <a:rPr lang="en-US" sz="2800" dirty="0" err="1" smtClean="0">
                <a:latin typeface="Helvetica"/>
                <a:cs typeface="Helvetica"/>
              </a:rPr>
              <a:t>Ansbacher</a:t>
            </a:r>
            <a:r>
              <a:rPr lang="en-US" sz="2800" dirty="0" smtClean="0">
                <a:latin typeface="Helvetica"/>
                <a:cs typeface="Helvetica"/>
              </a:rPr>
              <a:t> </a:t>
            </a:r>
            <a:r>
              <a:rPr lang="en-US" sz="2800" dirty="0">
                <a:latin typeface="Helvetica"/>
                <a:cs typeface="Helvetica"/>
              </a:rPr>
              <a:t>&amp; </a:t>
            </a:r>
            <a:r>
              <a:rPr lang="en-US" sz="2800" dirty="0" err="1">
                <a:latin typeface="Helvetica"/>
                <a:cs typeface="Helvetica"/>
              </a:rPr>
              <a:t>Ansbacher</a:t>
            </a:r>
            <a:r>
              <a:rPr lang="en-US" sz="2800" dirty="0" smtClean="0">
                <a:latin typeface="Helvetica"/>
                <a:cs typeface="Helvetica"/>
              </a:rPr>
              <a:t>, 1956).</a:t>
            </a:r>
            <a:endParaRPr lang="en-US" sz="2800" dirty="0" smtClean="0">
              <a:latin typeface="Helvetica"/>
              <a:cs typeface="Helvetica"/>
            </a:endParaRPr>
          </a:p>
          <a:p>
            <a:endParaRPr lang="en-US" sz="1400" dirty="0">
              <a:solidFill>
                <a:srgbClr val="FF0000"/>
              </a:solidFill>
              <a:latin typeface="Helvetica"/>
              <a:cs typeface="Helvetica"/>
            </a:endParaRPr>
          </a:p>
          <a:p>
            <a:pPr marL="342900" indent="-342900">
              <a:buFont typeface="Arial"/>
              <a:buChar char="•"/>
            </a:pPr>
            <a:r>
              <a:rPr lang="en-US" sz="2800" dirty="0">
                <a:latin typeface="Helvetica"/>
                <a:cs typeface="Helvetica"/>
              </a:rPr>
              <a:t>Alfred Adler and subsequent </a:t>
            </a:r>
            <a:r>
              <a:rPr lang="en-US" sz="2800" dirty="0" err="1">
                <a:latin typeface="Helvetica"/>
                <a:cs typeface="Helvetica"/>
              </a:rPr>
              <a:t>Adlerians</a:t>
            </a:r>
            <a:r>
              <a:rPr lang="en-US" sz="2800" dirty="0">
                <a:latin typeface="Helvetica"/>
                <a:cs typeface="Helvetica"/>
              </a:rPr>
              <a:t> consider encouragement a crucial aspect of human growth and development. </a:t>
            </a:r>
            <a:r>
              <a:rPr lang="en-US" sz="2800" dirty="0" smtClean="0">
                <a:latin typeface="Helvetica"/>
                <a:cs typeface="Helvetica"/>
              </a:rPr>
              <a:t>(Watts</a:t>
            </a:r>
            <a:r>
              <a:rPr lang="en-US" sz="2800" dirty="0">
                <a:latin typeface="Helvetica"/>
                <a:cs typeface="Helvetica"/>
              </a:rPr>
              <a:t>, </a:t>
            </a:r>
            <a:r>
              <a:rPr lang="en-US" sz="2800" dirty="0" smtClean="0">
                <a:latin typeface="Helvetica"/>
                <a:cs typeface="Helvetica"/>
              </a:rPr>
              <a:t>2013).</a:t>
            </a:r>
            <a:endParaRPr lang="en-US" sz="2800" dirty="0">
              <a:solidFill>
                <a:srgbClr val="FF0000"/>
              </a:solidFill>
              <a:latin typeface="Helvetica"/>
              <a:cs typeface="Helvetica"/>
            </a:endParaRPr>
          </a:p>
        </p:txBody>
      </p:sp>
    </p:spTree>
    <p:extLst>
      <p:ext uri="{BB962C8B-B14F-4D97-AF65-F5344CB8AC3E}">
        <p14:creationId xmlns:p14="http://schemas.microsoft.com/office/powerpoint/2010/main" val="357474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sadk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13956" y="1536700"/>
            <a:ext cx="4025505" cy="4990273"/>
          </a:xfrm>
          <a:prstGeom prst="rect">
            <a:avLst/>
          </a:prstGeom>
        </p:spPr>
      </p:pic>
      <p:sp>
        <p:nvSpPr>
          <p:cNvPr id="4" name="TextBox 3"/>
          <p:cNvSpPr txBox="1"/>
          <p:nvPr/>
        </p:nvSpPr>
        <p:spPr>
          <a:xfrm>
            <a:off x="410308" y="531058"/>
            <a:ext cx="7756770" cy="646331"/>
          </a:xfrm>
          <a:prstGeom prst="rect">
            <a:avLst/>
          </a:prstGeom>
          <a:noFill/>
        </p:spPr>
        <p:txBody>
          <a:bodyPr wrap="square" rtlCol="0">
            <a:spAutoFit/>
          </a:bodyPr>
          <a:lstStyle/>
          <a:p>
            <a:r>
              <a:rPr lang="en-US" sz="3600" dirty="0" smtClean="0">
                <a:latin typeface="Helvetica"/>
                <a:cs typeface="Helvetica"/>
              </a:rPr>
              <a:t>Autism discouraging words:</a:t>
            </a:r>
            <a:endParaRPr lang="en-US" sz="3600" dirty="0">
              <a:latin typeface="Helvetica"/>
              <a:cs typeface="Helvetica"/>
            </a:endParaRPr>
          </a:p>
        </p:txBody>
      </p:sp>
      <p:sp>
        <p:nvSpPr>
          <p:cNvPr id="6" name="TextBox 5"/>
          <p:cNvSpPr txBox="1"/>
          <p:nvPr/>
        </p:nvSpPr>
        <p:spPr>
          <a:xfrm>
            <a:off x="410308" y="1417751"/>
            <a:ext cx="5421921" cy="5016758"/>
          </a:xfrm>
          <a:prstGeom prst="rect">
            <a:avLst/>
          </a:prstGeom>
          <a:noFill/>
        </p:spPr>
        <p:txBody>
          <a:bodyPr wrap="square" rtlCol="0">
            <a:spAutoFit/>
          </a:bodyPr>
          <a:lstStyle/>
          <a:p>
            <a:r>
              <a:rPr lang="en-US" sz="2000" dirty="0" smtClean="0">
                <a:latin typeface="Helvetica"/>
                <a:cs typeface="Helvetica"/>
              </a:rPr>
              <a:t>Disorder, disease,</a:t>
            </a:r>
            <a:r>
              <a:rPr lang="en-US" sz="2000" dirty="0">
                <a:latin typeface="Helvetica"/>
                <a:cs typeface="Helvetica"/>
              </a:rPr>
              <a:t> </a:t>
            </a:r>
            <a:r>
              <a:rPr lang="en-US" sz="2000" dirty="0" smtClean="0">
                <a:latin typeface="Helvetica"/>
                <a:cs typeface="Helvetica"/>
              </a:rPr>
              <a:t>incurable, needs to be eradicated, pitiful, burden, defective, puzzling, delayed, poor social skills, stubborn, problems, </a:t>
            </a:r>
            <a:r>
              <a:rPr lang="en-US" sz="2000" dirty="0" smtClean="0">
                <a:latin typeface="Helvetica"/>
                <a:cs typeface="Helvetica"/>
              </a:rPr>
              <a:t>difficulties</a:t>
            </a:r>
            <a:r>
              <a:rPr lang="en-US" sz="2000" dirty="0" smtClean="0">
                <a:latin typeface="Helvetica"/>
                <a:cs typeface="Helvetica"/>
              </a:rPr>
              <a:t>, low functioning, severe, disruptive, bad, defective, different, misbehaving, awkward, fixated</a:t>
            </a:r>
            <a:r>
              <a:rPr lang="en-US" sz="2000" dirty="0" smtClean="0">
                <a:latin typeface="Helvetica"/>
                <a:cs typeface="Helvetica"/>
              </a:rPr>
              <a:t>, </a:t>
            </a:r>
          </a:p>
          <a:p>
            <a:r>
              <a:rPr lang="en-US" sz="2000" dirty="0" smtClean="0">
                <a:latin typeface="Helvetica"/>
                <a:cs typeface="Helvetica"/>
              </a:rPr>
              <a:t>weaknesses</a:t>
            </a:r>
            <a:r>
              <a:rPr lang="en-US" sz="2000" dirty="0" smtClean="0">
                <a:latin typeface="Helvetica"/>
                <a:cs typeface="Helvetica"/>
              </a:rPr>
              <a:t>, uninterested, miserable, </a:t>
            </a:r>
          </a:p>
          <a:p>
            <a:r>
              <a:rPr lang="en-US" sz="2000" dirty="0" smtClean="0">
                <a:latin typeface="Helvetica"/>
                <a:cs typeface="Helvetica"/>
              </a:rPr>
              <a:t>limited, obsessed, don’t deserve to live,</a:t>
            </a:r>
          </a:p>
          <a:p>
            <a:r>
              <a:rPr lang="en-US" sz="2000" dirty="0" smtClean="0">
                <a:latin typeface="Helvetica"/>
                <a:cs typeface="Helvetica"/>
              </a:rPr>
              <a:t>preoccupied, impaired, incessant, </a:t>
            </a:r>
          </a:p>
          <a:p>
            <a:r>
              <a:rPr lang="en-US" sz="2000" dirty="0" smtClean="0">
                <a:latin typeface="Helvetica"/>
                <a:cs typeface="Helvetica"/>
              </a:rPr>
              <a:t>unusually intense, dulled, immature, </a:t>
            </a:r>
          </a:p>
          <a:p>
            <a:r>
              <a:rPr lang="en-US" sz="2000" dirty="0" smtClean="0">
                <a:latin typeface="Helvetica"/>
                <a:cs typeface="Helvetica"/>
              </a:rPr>
              <a:t>less important than </a:t>
            </a:r>
            <a:r>
              <a:rPr lang="en-US" sz="2000" dirty="0" smtClean="0">
                <a:latin typeface="Helvetica"/>
                <a:cs typeface="Helvetica"/>
              </a:rPr>
              <a:t>others</a:t>
            </a:r>
            <a:r>
              <a:rPr lang="en-US" sz="2000" dirty="0" smtClean="0">
                <a:latin typeface="Helvetica"/>
                <a:cs typeface="Helvetica"/>
              </a:rPr>
              <a:t>, </a:t>
            </a:r>
            <a:endParaRPr lang="en-US" sz="2000" dirty="0" smtClean="0">
              <a:latin typeface="Helvetica"/>
              <a:cs typeface="Helvetica"/>
            </a:endParaRPr>
          </a:p>
          <a:p>
            <a:r>
              <a:rPr lang="en-US" sz="2000" dirty="0" smtClean="0">
                <a:latin typeface="Helvetica"/>
                <a:cs typeface="Helvetica"/>
              </a:rPr>
              <a:t>no future, cause parents devastation, </a:t>
            </a:r>
          </a:p>
          <a:p>
            <a:r>
              <a:rPr lang="en-US" sz="2000" dirty="0" smtClean="0">
                <a:latin typeface="Helvetica"/>
                <a:cs typeface="Helvetica"/>
              </a:rPr>
              <a:t>stress, desperation, fear, frustration, </a:t>
            </a:r>
          </a:p>
          <a:p>
            <a:r>
              <a:rPr lang="en-US" sz="2000" dirty="0" smtClean="0">
                <a:latin typeface="Helvetica"/>
                <a:cs typeface="Helvetica"/>
              </a:rPr>
              <a:t>financial problems, guilt, and grief, </a:t>
            </a:r>
          </a:p>
          <a:p>
            <a:r>
              <a:rPr lang="en-US" sz="2000" dirty="0" smtClean="0">
                <a:latin typeface="Helvetica"/>
                <a:cs typeface="Helvetica"/>
              </a:rPr>
              <a:t>you need to be excluded, </a:t>
            </a:r>
          </a:p>
          <a:p>
            <a:r>
              <a:rPr lang="en-US" sz="2000" dirty="0" smtClean="0">
                <a:latin typeface="Helvetica"/>
                <a:cs typeface="Helvetica"/>
              </a:rPr>
              <a:t>you don’t fit in, </a:t>
            </a:r>
            <a:r>
              <a:rPr lang="en-US" sz="2000" dirty="0" smtClean="0">
                <a:latin typeface="Helvetica"/>
                <a:cs typeface="Helvetica"/>
              </a:rPr>
              <a:t>you don’t belong</a:t>
            </a:r>
            <a:r>
              <a:rPr lang="en-US" sz="2000" dirty="0">
                <a:latin typeface="Helvetica"/>
                <a:cs typeface="Helvetica"/>
              </a:rPr>
              <a:t>.</a:t>
            </a:r>
            <a:endParaRPr lang="en-US" sz="2000" dirty="0">
              <a:latin typeface="Helvetica"/>
              <a:cs typeface="Helvetica"/>
            </a:endParaRPr>
          </a:p>
        </p:txBody>
      </p:sp>
    </p:spTree>
    <p:extLst>
      <p:ext uri="{BB962C8B-B14F-4D97-AF65-F5344CB8AC3E}">
        <p14:creationId xmlns:p14="http://schemas.microsoft.com/office/powerpoint/2010/main" val="37142182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sunshine.png"/>
          <p:cNvPicPr>
            <a:picLocks noChangeAspect="1"/>
          </p:cNvPicPr>
          <p:nvPr/>
        </p:nvPicPr>
        <p:blipFill>
          <a:blip r:embed="rId3">
            <a:alphaModFix amt="33000"/>
            <a:extLst>
              <a:ext uri="{BEBA8EAE-BF5A-486C-A8C5-ECC9F3942E4B}">
                <a14:imgProps xmlns:a14="http://schemas.microsoft.com/office/drawing/2010/main">
                  <a14:imgLayer r:embed="rId4">
                    <a14:imgEffect>
                      <a14:saturation sat="91000"/>
                    </a14:imgEffect>
                  </a14:imgLayer>
                </a14:imgProps>
              </a:ext>
              <a:ext uri="{28A0092B-C50C-407E-A947-70E740481C1C}">
                <a14:useLocalDpi xmlns:a14="http://schemas.microsoft.com/office/drawing/2010/main" val="0"/>
              </a:ext>
            </a:extLst>
          </a:blip>
          <a:stretch>
            <a:fillRect/>
          </a:stretch>
        </p:blipFill>
        <p:spPr>
          <a:xfrm>
            <a:off x="3926850" y="136769"/>
            <a:ext cx="1288776" cy="1318848"/>
          </a:xfrm>
          <a:prstGeom prst="rect">
            <a:avLst/>
          </a:prstGeom>
        </p:spPr>
      </p:pic>
      <p:sp>
        <p:nvSpPr>
          <p:cNvPr id="2" name="TextBox 1"/>
          <p:cNvSpPr txBox="1"/>
          <p:nvPr/>
        </p:nvSpPr>
        <p:spPr>
          <a:xfrm>
            <a:off x="1787769" y="362149"/>
            <a:ext cx="5568462" cy="584776"/>
          </a:xfrm>
          <a:prstGeom prst="rect">
            <a:avLst/>
          </a:prstGeom>
          <a:noFill/>
        </p:spPr>
        <p:txBody>
          <a:bodyPr wrap="square" rtlCol="0">
            <a:spAutoFit/>
          </a:bodyPr>
          <a:lstStyle/>
          <a:p>
            <a:pPr algn="ctr"/>
            <a:r>
              <a:rPr lang="en-US" sz="3200" dirty="0" smtClean="0">
                <a:latin typeface="Helvetica"/>
                <a:cs typeface="Helvetica"/>
              </a:rPr>
              <a:t>Encouragement</a:t>
            </a:r>
            <a:endParaRPr lang="en-US" sz="3200" dirty="0">
              <a:latin typeface="Helvetica"/>
              <a:cs typeface="Helvetica"/>
            </a:endParaRPr>
          </a:p>
        </p:txBody>
      </p:sp>
      <p:sp>
        <p:nvSpPr>
          <p:cNvPr id="4" name="Rectangle 3"/>
          <p:cNvSpPr/>
          <p:nvPr/>
        </p:nvSpPr>
        <p:spPr>
          <a:xfrm>
            <a:off x="909654" y="1106993"/>
            <a:ext cx="2082922" cy="1440394"/>
          </a:xfrm>
          <a:prstGeom prst="rect">
            <a:avLst/>
          </a:prstGeom>
          <a:noFill/>
        </p:spPr>
        <p:txBody>
          <a:bodyPr wrap="none" lIns="91440" tIns="45720" rIns="91440" bIns="45720">
            <a:spAutoFit/>
          </a:bodyPr>
          <a:lstStyle/>
          <a:p>
            <a:pPr algn="ctr">
              <a:lnSpc>
                <a:spcPct val="80000"/>
              </a:lnSpc>
            </a:pPr>
            <a:r>
              <a:rPr lang="en-US" sz="3600" dirty="0" smtClean="0"/>
              <a:t>Merely an</a:t>
            </a:r>
          </a:p>
          <a:p>
            <a:pPr algn="ctr">
              <a:lnSpc>
                <a:spcPct val="80000"/>
              </a:lnSpc>
            </a:pPr>
            <a:r>
              <a:rPr lang="en-US" sz="3600" dirty="0" smtClean="0"/>
              <a:t>Adlerian</a:t>
            </a:r>
          </a:p>
          <a:p>
            <a:pPr algn="ctr">
              <a:lnSpc>
                <a:spcPct val="80000"/>
              </a:lnSpc>
            </a:pPr>
            <a:r>
              <a:rPr lang="en-US" sz="3600" dirty="0" smtClean="0"/>
              <a:t>technique</a:t>
            </a:r>
            <a:endParaRPr lang="en-US" sz="3600" dirty="0"/>
          </a:p>
        </p:txBody>
      </p:sp>
      <p:sp>
        <p:nvSpPr>
          <p:cNvPr id="10" name="TextBox 9"/>
          <p:cNvSpPr txBox="1"/>
          <p:nvPr/>
        </p:nvSpPr>
        <p:spPr>
          <a:xfrm>
            <a:off x="5759939" y="793915"/>
            <a:ext cx="2892181" cy="2082622"/>
          </a:xfrm>
          <a:prstGeom prst="rect">
            <a:avLst/>
          </a:prstGeom>
          <a:noFill/>
        </p:spPr>
        <p:txBody>
          <a:bodyPr wrap="square" rtlCol="0">
            <a:spAutoFit/>
          </a:bodyPr>
          <a:lstStyle/>
          <a:p>
            <a:pPr algn="ctr">
              <a:lnSpc>
                <a:spcPct val="80000"/>
              </a:lnSpc>
            </a:pPr>
            <a:r>
              <a:rPr lang="en-US" sz="4000" dirty="0" smtClean="0"/>
              <a:t>A </a:t>
            </a:r>
          </a:p>
          <a:p>
            <a:pPr algn="ctr">
              <a:lnSpc>
                <a:spcPct val="80000"/>
              </a:lnSpc>
            </a:pPr>
            <a:r>
              <a:rPr lang="en-US" sz="4000" dirty="0"/>
              <a:t>w</a:t>
            </a:r>
            <a:r>
              <a:rPr lang="en-US" sz="4000" dirty="0" smtClean="0"/>
              <a:t>ay of </a:t>
            </a:r>
          </a:p>
          <a:p>
            <a:pPr algn="ctr">
              <a:lnSpc>
                <a:spcPct val="80000"/>
              </a:lnSpc>
            </a:pPr>
            <a:r>
              <a:rPr lang="en-US" sz="4000" dirty="0" smtClean="0"/>
              <a:t>being with others</a:t>
            </a:r>
            <a:endParaRPr lang="en-US" sz="4000" dirty="0"/>
          </a:p>
        </p:txBody>
      </p:sp>
      <p:sp>
        <p:nvSpPr>
          <p:cNvPr id="11" name="Freeform 10"/>
          <p:cNvSpPr/>
          <p:nvPr/>
        </p:nvSpPr>
        <p:spPr>
          <a:xfrm>
            <a:off x="5664200" y="545185"/>
            <a:ext cx="2987920" cy="2731110"/>
          </a:xfrm>
          <a:custGeom>
            <a:avLst/>
            <a:gdLst>
              <a:gd name="connsiteX0" fmla="*/ 671171 w 3180520"/>
              <a:gd name="connsiteY0" fmla="*/ 299335 h 2986693"/>
              <a:gd name="connsiteX1" fmla="*/ 2144371 w 3180520"/>
              <a:gd name="connsiteY1" fmla="*/ 32635 h 2986693"/>
              <a:gd name="connsiteX2" fmla="*/ 3134971 w 3180520"/>
              <a:gd name="connsiteY2" fmla="*/ 959735 h 2986693"/>
              <a:gd name="connsiteX3" fmla="*/ 2842871 w 3180520"/>
              <a:gd name="connsiteY3" fmla="*/ 2534535 h 2986693"/>
              <a:gd name="connsiteX4" fmla="*/ 1344271 w 3180520"/>
              <a:gd name="connsiteY4" fmla="*/ 2953635 h 2986693"/>
              <a:gd name="connsiteX5" fmla="*/ 48871 w 3180520"/>
              <a:gd name="connsiteY5" fmla="*/ 1836035 h 2986693"/>
              <a:gd name="connsiteX6" fmla="*/ 315571 w 3180520"/>
              <a:gd name="connsiteY6" fmla="*/ 718435 h 2986693"/>
              <a:gd name="connsiteX7" fmla="*/ 721971 w 3180520"/>
              <a:gd name="connsiteY7" fmla="*/ 273935 h 298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520" h="2986693">
                <a:moveTo>
                  <a:pt x="671171" y="299335"/>
                </a:moveTo>
                <a:cubicBezTo>
                  <a:pt x="1202454" y="110951"/>
                  <a:pt x="1733738" y="-77432"/>
                  <a:pt x="2144371" y="32635"/>
                </a:cubicBezTo>
                <a:cubicBezTo>
                  <a:pt x="2555004" y="142702"/>
                  <a:pt x="3018554" y="542752"/>
                  <a:pt x="3134971" y="959735"/>
                </a:cubicBezTo>
                <a:cubicBezTo>
                  <a:pt x="3251388" y="1376718"/>
                  <a:pt x="3141321" y="2202218"/>
                  <a:pt x="2842871" y="2534535"/>
                </a:cubicBezTo>
                <a:cubicBezTo>
                  <a:pt x="2544421" y="2866852"/>
                  <a:pt x="1809938" y="3070052"/>
                  <a:pt x="1344271" y="2953635"/>
                </a:cubicBezTo>
                <a:cubicBezTo>
                  <a:pt x="878604" y="2837218"/>
                  <a:pt x="220321" y="2208568"/>
                  <a:pt x="48871" y="1836035"/>
                </a:cubicBezTo>
                <a:cubicBezTo>
                  <a:pt x="-122579" y="1463502"/>
                  <a:pt x="203388" y="978785"/>
                  <a:pt x="315571" y="718435"/>
                </a:cubicBezTo>
                <a:cubicBezTo>
                  <a:pt x="427754" y="458085"/>
                  <a:pt x="721971" y="273935"/>
                  <a:pt x="721971" y="2739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63814" y="793915"/>
            <a:ext cx="2516521" cy="2178647"/>
          </a:xfrm>
          <a:custGeom>
            <a:avLst/>
            <a:gdLst>
              <a:gd name="connsiteX0" fmla="*/ 660410 w 3077991"/>
              <a:gd name="connsiteY0" fmla="*/ 30682 h 2707038"/>
              <a:gd name="connsiteX1" fmla="*/ 774710 w 3077991"/>
              <a:gd name="connsiteY1" fmla="*/ 30682 h 2707038"/>
              <a:gd name="connsiteX2" fmla="*/ 2527310 w 3077991"/>
              <a:gd name="connsiteY2" fmla="*/ 106882 h 2707038"/>
              <a:gd name="connsiteX3" fmla="*/ 3073410 w 3077991"/>
              <a:gd name="connsiteY3" fmla="*/ 1186382 h 2707038"/>
              <a:gd name="connsiteX4" fmla="*/ 2298710 w 3077991"/>
              <a:gd name="connsiteY4" fmla="*/ 2672282 h 2707038"/>
              <a:gd name="connsiteX5" fmla="*/ 457210 w 3077991"/>
              <a:gd name="connsiteY5" fmla="*/ 2138882 h 2707038"/>
              <a:gd name="connsiteX6" fmla="*/ 10 w 3077991"/>
              <a:gd name="connsiteY6" fmla="*/ 1046682 h 2707038"/>
              <a:gd name="connsiteX7" fmla="*/ 444510 w 3077991"/>
              <a:gd name="connsiteY7" fmla="*/ 348182 h 2707038"/>
              <a:gd name="connsiteX8" fmla="*/ 660410 w 3077991"/>
              <a:gd name="connsiteY8" fmla="*/ 30682 h 270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991" h="2707038">
                <a:moveTo>
                  <a:pt x="660410" y="30682"/>
                </a:moveTo>
                <a:cubicBezTo>
                  <a:pt x="715443" y="-22235"/>
                  <a:pt x="774710" y="30682"/>
                  <a:pt x="774710" y="30682"/>
                </a:cubicBezTo>
                <a:cubicBezTo>
                  <a:pt x="1085860" y="43382"/>
                  <a:pt x="2144193" y="-85735"/>
                  <a:pt x="2527310" y="106882"/>
                </a:cubicBezTo>
                <a:cubicBezTo>
                  <a:pt x="2910427" y="299499"/>
                  <a:pt x="3111510" y="758815"/>
                  <a:pt x="3073410" y="1186382"/>
                </a:cubicBezTo>
                <a:cubicBezTo>
                  <a:pt x="3035310" y="1613949"/>
                  <a:pt x="2734743" y="2513532"/>
                  <a:pt x="2298710" y="2672282"/>
                </a:cubicBezTo>
                <a:cubicBezTo>
                  <a:pt x="1862677" y="2831032"/>
                  <a:pt x="840327" y="2409815"/>
                  <a:pt x="457210" y="2138882"/>
                </a:cubicBezTo>
                <a:cubicBezTo>
                  <a:pt x="74093" y="1867949"/>
                  <a:pt x="2127" y="1345132"/>
                  <a:pt x="10" y="1046682"/>
                </a:cubicBezTo>
                <a:cubicBezTo>
                  <a:pt x="-2107" y="748232"/>
                  <a:pt x="330210" y="517515"/>
                  <a:pt x="444510" y="348182"/>
                </a:cubicBezTo>
                <a:cubicBezTo>
                  <a:pt x="558810" y="178849"/>
                  <a:pt x="605377" y="83599"/>
                  <a:pt x="660410" y="3068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7"/>
          </p:cNvCxnSpPr>
          <p:nvPr/>
        </p:nvCxnSpPr>
        <p:spPr>
          <a:xfrm>
            <a:off x="1027239" y="1074135"/>
            <a:ext cx="1965337" cy="1473252"/>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54320" y="3378200"/>
            <a:ext cx="7797800" cy="2677656"/>
          </a:xfrm>
          <a:prstGeom prst="rect">
            <a:avLst/>
          </a:prstGeom>
          <a:noFill/>
        </p:spPr>
        <p:txBody>
          <a:bodyPr wrap="square" rtlCol="0">
            <a:spAutoFit/>
          </a:bodyPr>
          <a:lstStyle/>
          <a:p>
            <a:pPr marL="285750" indent="-285750">
              <a:buFont typeface="Arial"/>
              <a:buChar char="•"/>
            </a:pPr>
            <a:r>
              <a:rPr lang="en-US" sz="2400" dirty="0">
                <a:latin typeface="Helvetica"/>
                <a:cs typeface="Helvetica"/>
              </a:rPr>
              <a:t>Encouragement is often misunderstood as merely an ‘Adlerian technique.’ Actually, encouragement is a way of being with others, and </a:t>
            </a:r>
            <a:r>
              <a:rPr lang="en-US" sz="2400" dirty="0" err="1">
                <a:latin typeface="Helvetica"/>
                <a:cs typeface="Helvetica"/>
              </a:rPr>
              <a:t>Adlerians</a:t>
            </a:r>
            <a:r>
              <a:rPr lang="en-US" sz="2400" dirty="0">
                <a:latin typeface="Helvetica"/>
                <a:cs typeface="Helvetica"/>
              </a:rPr>
              <a:t> view counseling as a process of </a:t>
            </a:r>
            <a:r>
              <a:rPr lang="en-US" sz="2400" dirty="0" smtClean="0">
                <a:latin typeface="Helvetica"/>
                <a:cs typeface="Helvetica"/>
              </a:rPr>
              <a:t>encouragement. </a:t>
            </a:r>
            <a:endParaRPr lang="en-US" sz="2400" dirty="0" smtClean="0">
              <a:latin typeface="Helvetica"/>
              <a:cs typeface="Helvetica"/>
            </a:endParaRPr>
          </a:p>
          <a:p>
            <a:pPr marL="285750" indent="-285750">
              <a:buFont typeface="Arial"/>
              <a:buChar char="•"/>
            </a:pPr>
            <a:endParaRPr lang="en-US" sz="2400" dirty="0" smtClean="0">
              <a:latin typeface="Helvetica"/>
              <a:cs typeface="Helvetica"/>
            </a:endParaRPr>
          </a:p>
          <a:p>
            <a:pPr marL="285750" indent="-285750">
              <a:buFont typeface="Arial"/>
              <a:buChar char="•"/>
            </a:pPr>
            <a:r>
              <a:rPr lang="en-US" sz="2400" dirty="0">
                <a:latin typeface="Helvetica"/>
                <a:cs typeface="Helvetica"/>
              </a:rPr>
              <a:t>Encouragement is the therapeutic modeling of social </a:t>
            </a:r>
            <a:r>
              <a:rPr lang="en-US" sz="2400" dirty="0" smtClean="0">
                <a:latin typeface="Helvetica"/>
                <a:cs typeface="Helvetica"/>
              </a:rPr>
              <a:t>interest. (Watts, 2013).</a:t>
            </a:r>
            <a:endParaRPr lang="en-US" sz="2400" dirty="0">
              <a:latin typeface="Helvetica"/>
              <a:cs typeface="Helvetica"/>
            </a:endParaRPr>
          </a:p>
        </p:txBody>
      </p:sp>
    </p:spTree>
    <p:extLst>
      <p:ext uri="{BB962C8B-B14F-4D97-AF65-F5344CB8AC3E}">
        <p14:creationId xmlns:p14="http://schemas.microsoft.com/office/powerpoint/2010/main" val="42573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sunshine.png"/>
          <p:cNvPicPr>
            <a:picLocks noChangeAspect="1"/>
          </p:cNvPicPr>
          <p:nvPr/>
        </p:nvPicPr>
        <p:blipFill>
          <a:blip r:embed="rId3">
            <a:alphaModFix amt="33000"/>
            <a:extLst>
              <a:ext uri="{BEBA8EAE-BF5A-486C-A8C5-ECC9F3942E4B}">
                <a14:imgProps xmlns:a14="http://schemas.microsoft.com/office/drawing/2010/main">
                  <a14:imgLayer r:embed="rId4">
                    <a14:imgEffect>
                      <a14:saturation sat="91000"/>
                    </a14:imgEffect>
                  </a14:imgLayer>
                </a14:imgProps>
              </a:ext>
              <a:ext uri="{28A0092B-C50C-407E-A947-70E740481C1C}">
                <a14:useLocalDpi xmlns:a14="http://schemas.microsoft.com/office/drawing/2010/main" val="0"/>
              </a:ext>
            </a:extLst>
          </a:blip>
          <a:stretch>
            <a:fillRect/>
          </a:stretch>
        </p:blipFill>
        <p:spPr>
          <a:xfrm>
            <a:off x="1628149" y="533400"/>
            <a:ext cx="5890251" cy="6027694"/>
          </a:xfrm>
          <a:prstGeom prst="rect">
            <a:avLst/>
          </a:prstGeom>
        </p:spPr>
      </p:pic>
      <p:sp>
        <p:nvSpPr>
          <p:cNvPr id="2" name="TextBox 1"/>
          <p:cNvSpPr txBox="1"/>
          <p:nvPr/>
        </p:nvSpPr>
        <p:spPr>
          <a:xfrm>
            <a:off x="431800" y="457200"/>
            <a:ext cx="8293100" cy="5816976"/>
          </a:xfrm>
          <a:prstGeom prst="rect">
            <a:avLst/>
          </a:prstGeom>
          <a:noFill/>
        </p:spPr>
        <p:txBody>
          <a:bodyPr wrap="square" rtlCol="0">
            <a:spAutoFit/>
          </a:bodyPr>
          <a:lstStyle/>
          <a:p>
            <a:r>
              <a:rPr lang="en-US" sz="3600" dirty="0" smtClean="0">
                <a:latin typeface="Helvetica"/>
                <a:cs typeface="Helvetica"/>
              </a:rPr>
              <a:t>Encouragement skills:</a:t>
            </a:r>
          </a:p>
          <a:p>
            <a:endParaRPr lang="en-US" sz="2400" dirty="0" smtClean="0">
              <a:latin typeface="Helvetica"/>
              <a:cs typeface="Helvetica"/>
            </a:endParaRPr>
          </a:p>
          <a:p>
            <a:pPr marL="285750" indent="-285750">
              <a:buFont typeface="Arial"/>
              <a:buChar char="•"/>
            </a:pPr>
            <a:r>
              <a:rPr lang="en-US" sz="2400" dirty="0" smtClean="0">
                <a:latin typeface="Helvetica"/>
                <a:cs typeface="Helvetica"/>
              </a:rPr>
              <a:t>Accepting clients unconditionally and without judgment</a:t>
            </a:r>
          </a:p>
          <a:p>
            <a:pPr marL="285750" indent="-285750">
              <a:buFont typeface="Arial"/>
              <a:buChar char="•"/>
            </a:pPr>
            <a:r>
              <a:rPr lang="en-US" sz="2400" dirty="0" smtClean="0">
                <a:latin typeface="Helvetica"/>
                <a:cs typeface="Helvetica"/>
              </a:rPr>
              <a:t>Demonstrating concern for clients through active listening, respect and empathy</a:t>
            </a:r>
          </a:p>
          <a:p>
            <a:pPr marL="285750" indent="-285750">
              <a:buFont typeface="Arial"/>
              <a:buChar char="•"/>
            </a:pPr>
            <a:r>
              <a:rPr lang="en-US" sz="2400" dirty="0" smtClean="0">
                <a:latin typeface="Helvetica"/>
                <a:cs typeface="Helvetica"/>
              </a:rPr>
              <a:t>Focusing on clients’ strengths, assets and abilities, including identifying past successes and communicating confidence in the same</a:t>
            </a:r>
          </a:p>
          <a:p>
            <a:pPr marL="285750" indent="-285750">
              <a:buFont typeface="Arial"/>
              <a:buChar char="•"/>
            </a:pPr>
            <a:r>
              <a:rPr lang="en-US" sz="2400" dirty="0" smtClean="0">
                <a:latin typeface="Helvetica"/>
                <a:cs typeface="Helvetica"/>
              </a:rPr>
              <a:t>Helping clients to generate perceptual alternatives for discouraging fictional beliefs and oppressive narratives</a:t>
            </a:r>
          </a:p>
          <a:p>
            <a:pPr marL="285750" indent="-285750">
              <a:buFont typeface="Arial"/>
              <a:buChar char="•"/>
            </a:pPr>
            <a:r>
              <a:rPr lang="en-US" sz="2400" dirty="0" smtClean="0">
                <a:latin typeface="Helvetica"/>
                <a:cs typeface="Helvetica"/>
              </a:rPr>
              <a:t>Helping clients distinguish between what they do and who they are (deed vs. doer)</a:t>
            </a:r>
          </a:p>
          <a:p>
            <a:pPr marL="285750" indent="-285750">
              <a:buFont typeface="Arial"/>
              <a:buChar char="•"/>
            </a:pPr>
            <a:r>
              <a:rPr lang="en-US" sz="2400" dirty="0" smtClean="0">
                <a:latin typeface="Helvetica"/>
                <a:cs typeface="Helvetica"/>
              </a:rPr>
              <a:t>Focusing on clients’ efforts and progress</a:t>
            </a:r>
          </a:p>
          <a:p>
            <a:pPr marL="285750" indent="-285750">
              <a:buFont typeface="Arial"/>
              <a:buChar char="•"/>
            </a:pPr>
            <a:r>
              <a:rPr lang="en-US" sz="2400" dirty="0" smtClean="0">
                <a:latin typeface="Helvetica"/>
                <a:cs typeface="Helvetica"/>
              </a:rPr>
              <a:t>Communicating affirmation and appreciation to clients</a:t>
            </a:r>
          </a:p>
          <a:p>
            <a:pPr marL="285750" indent="-285750">
              <a:buFont typeface="Arial"/>
              <a:buChar char="•"/>
            </a:pPr>
            <a:r>
              <a:rPr lang="en-US" sz="2400" dirty="0" smtClean="0">
                <a:latin typeface="Helvetica"/>
                <a:cs typeface="Helvetica"/>
              </a:rPr>
              <a:t>Helping clients see the humor in life </a:t>
            </a:r>
            <a:r>
              <a:rPr lang="en-US" sz="2400" dirty="0" smtClean="0">
                <a:latin typeface="Helvetica"/>
                <a:cs typeface="Helvetica"/>
              </a:rPr>
              <a:t>(Watts, 2013).</a:t>
            </a:r>
            <a:endParaRPr lang="en-US" sz="2400" dirty="0">
              <a:latin typeface="Helvetica"/>
              <a:cs typeface="Helvetica"/>
            </a:endParaRPr>
          </a:p>
        </p:txBody>
      </p:sp>
    </p:spTree>
    <p:extLst>
      <p:ext uri="{BB962C8B-B14F-4D97-AF65-F5344CB8AC3E}">
        <p14:creationId xmlns:p14="http://schemas.microsoft.com/office/powerpoint/2010/main" val="171675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442130"/>
            <a:ext cx="6184900" cy="523220"/>
          </a:xfrm>
          <a:prstGeom prst="rect">
            <a:avLst/>
          </a:prstGeom>
          <a:noFill/>
        </p:spPr>
        <p:txBody>
          <a:bodyPr wrap="square" rtlCol="0">
            <a:spAutoFit/>
          </a:bodyPr>
          <a:lstStyle/>
          <a:p>
            <a:pPr algn="ctr"/>
            <a:r>
              <a:rPr lang="en-US" sz="2800" dirty="0" smtClean="0">
                <a:latin typeface="Helvetica"/>
                <a:cs typeface="Helvetica"/>
              </a:rPr>
              <a:t>Scarves: not only for magicians</a:t>
            </a:r>
            <a:endParaRPr lang="en-US" sz="2800" dirty="0">
              <a:latin typeface="Helvetica"/>
              <a:cs typeface="Helvetica"/>
            </a:endParaRPr>
          </a:p>
        </p:txBody>
      </p:sp>
      <p:pic>
        <p:nvPicPr>
          <p:cNvPr id="3" name="Picture 2" descr="slideSCARV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958974"/>
            <a:ext cx="6311900" cy="4733925"/>
          </a:xfrm>
          <a:prstGeom prst="rect">
            <a:avLst/>
          </a:prstGeom>
        </p:spPr>
      </p:pic>
      <p:sp>
        <p:nvSpPr>
          <p:cNvPr id="4" name="TextBox 3"/>
          <p:cNvSpPr txBox="1"/>
          <p:nvPr/>
        </p:nvSpPr>
        <p:spPr>
          <a:xfrm>
            <a:off x="609600" y="1117600"/>
            <a:ext cx="8026400" cy="646331"/>
          </a:xfrm>
          <a:prstGeom prst="rect">
            <a:avLst/>
          </a:prstGeom>
          <a:noFill/>
        </p:spPr>
        <p:txBody>
          <a:bodyPr wrap="square" rtlCol="0">
            <a:spAutoFit/>
          </a:bodyPr>
          <a:lstStyle/>
          <a:p>
            <a:pPr algn="ctr"/>
            <a:r>
              <a:rPr lang="en-US" dirty="0" smtClean="0">
                <a:latin typeface="Helvetica"/>
                <a:cs typeface="Helvetica"/>
              </a:rPr>
              <a:t>Harmless, promotes full expression, reduces inhibition, </a:t>
            </a:r>
          </a:p>
          <a:p>
            <a:pPr algn="ctr"/>
            <a:r>
              <a:rPr lang="en-US" dirty="0" smtClean="0">
                <a:latin typeface="Helvetica"/>
                <a:cs typeface="Helvetica"/>
              </a:rPr>
              <a:t>alternative to hand-holding, helps regulate sensory, safe space   </a:t>
            </a:r>
            <a:endParaRPr lang="en-US" dirty="0">
              <a:latin typeface="Helvetica"/>
              <a:cs typeface="Helvetica"/>
            </a:endParaRPr>
          </a:p>
        </p:txBody>
      </p:sp>
    </p:spTree>
    <p:extLst>
      <p:ext uri="{BB962C8B-B14F-4D97-AF65-F5344CB8AC3E}">
        <p14:creationId xmlns:p14="http://schemas.microsoft.com/office/powerpoint/2010/main" val="3662811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774</TotalTime>
  <Words>766</Words>
  <Application>Microsoft Macintosh PowerPoint</Application>
  <PresentationFormat>On-screen Show (4:3)</PresentationFormat>
  <Paragraphs>135</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Whole Picture:  Working With Children  and Autism While Looking Through the Lenses  of Encouragement, Life Tasks and the Crucial 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Discouragement - Dreikurs’ goals of children’s misbehavior</vt:lpstr>
      <vt:lpstr>  Behaviors commonly associated with autism</vt:lpstr>
      <vt:lpstr> Mis-behaviors or adaptive behaviors?</vt:lpstr>
      <vt:lpstr> Mind-body connection</vt:lpstr>
      <vt:lpstr> Case study</vt:lpstr>
      <vt:lpstr> Case study</vt:lpstr>
      <vt:lpstr> In conclusion</vt:lpstr>
      <vt:lpstr>PowerPoint Presentation</vt:lpstr>
      <vt:lpstr>PowerPoint Presentation</vt:lpstr>
    </vt:vector>
  </TitlesOfParts>
  <Company>Columbus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Whole Picture:  Working With Children  and Autism While Looking Through the Lenses of Encouragement,  Life Tasks,  and the Crucial Cs </dc:title>
  <dc:creator>Columbus State University</dc:creator>
  <cp:lastModifiedBy>Columbus State University</cp:lastModifiedBy>
  <cp:revision>37</cp:revision>
  <dcterms:created xsi:type="dcterms:W3CDTF">2016-05-09T19:33:52Z</dcterms:created>
  <dcterms:modified xsi:type="dcterms:W3CDTF">2016-05-11T20:13:56Z</dcterms:modified>
</cp:coreProperties>
</file>